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 id="2147483657" r:id="rId2"/>
  </p:sldMasterIdLst>
  <p:notesMasterIdLst>
    <p:notesMasterId r:id="rId33"/>
  </p:notesMasterIdLst>
  <p:sldIdLst>
    <p:sldId id="258" r:id="rId3"/>
    <p:sldId id="259" r:id="rId4"/>
    <p:sldId id="260" r:id="rId5"/>
    <p:sldId id="262" r:id="rId6"/>
    <p:sldId id="284" r:id="rId7"/>
    <p:sldId id="340" r:id="rId8"/>
    <p:sldId id="280" r:id="rId9"/>
    <p:sldId id="343" r:id="rId10"/>
    <p:sldId id="310" r:id="rId11"/>
    <p:sldId id="344" r:id="rId12"/>
    <p:sldId id="291" r:id="rId13"/>
    <p:sldId id="313" r:id="rId14"/>
    <p:sldId id="339" r:id="rId15"/>
    <p:sldId id="290" r:id="rId16"/>
    <p:sldId id="317" r:id="rId17"/>
    <p:sldId id="318" r:id="rId18"/>
    <p:sldId id="319" r:id="rId19"/>
    <p:sldId id="320" r:id="rId20"/>
    <p:sldId id="321" r:id="rId21"/>
    <p:sldId id="322" r:id="rId22"/>
    <p:sldId id="323" r:id="rId23"/>
    <p:sldId id="325" r:id="rId24"/>
    <p:sldId id="326" r:id="rId25"/>
    <p:sldId id="330" r:id="rId26"/>
    <p:sldId id="281" r:id="rId27"/>
    <p:sldId id="329" r:id="rId28"/>
    <p:sldId id="305" r:id="rId29"/>
    <p:sldId id="336" r:id="rId30"/>
    <p:sldId id="304" r:id="rId31"/>
    <p:sldId id="335"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644B"/>
    <a:srgbClr val="2C6891"/>
    <a:srgbClr val="3A8BC1"/>
    <a:srgbClr val="C9161D"/>
    <a:srgbClr val="E666CD"/>
    <a:srgbClr val="BFBFBF"/>
    <a:srgbClr val="445469"/>
    <a:srgbClr val="FDFDFD"/>
    <a:srgbClr val="FEFEFE"/>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711" autoAdjust="0"/>
  </p:normalViewPr>
  <p:slideViewPr>
    <p:cSldViewPr snapToGrid="0" showGuides="1">
      <p:cViewPr>
        <p:scale>
          <a:sx n="75" d="100"/>
          <a:sy n="75" d="100"/>
        </p:scale>
        <p:origin x="-516" y="96"/>
      </p:cViewPr>
      <p:guideLst>
        <p:guide orient="horz" pos="2160"/>
        <p:guide pos="3840"/>
      </p:guideLst>
    </p:cSldViewPr>
  </p:slideViewPr>
  <p:notesTextViewPr>
    <p:cViewPr>
      <p:scale>
        <a:sx n="1" d="1"/>
        <a:sy n="1" d="1"/>
      </p:scale>
      <p:origin x="0" y="54"/>
    </p:cViewPr>
  </p:notesTextViewPr>
  <p:sorterViewPr>
    <p:cViewPr>
      <p:scale>
        <a:sx n="40" d="100"/>
        <a:sy n="4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803572-2981-4EE3-8222-0BF6052877F1}" type="datetimeFigureOut">
              <a:rPr lang="zh-CN" altLang="en-US" smtClean="0"/>
              <a:t>2017/9/20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C1CCA4-A5B7-46B3-A961-85F248444BA5}" type="slidenum">
              <a:rPr lang="zh-CN" altLang="en-US" smtClean="0"/>
              <a:t>‹#›</a:t>
            </a:fld>
            <a:endParaRPr lang="zh-CN" altLang="en-US"/>
          </a:p>
        </p:txBody>
      </p:sp>
    </p:spTree>
    <p:extLst>
      <p:ext uri="{BB962C8B-B14F-4D97-AF65-F5344CB8AC3E}">
        <p14:creationId xmlns:p14="http://schemas.microsoft.com/office/powerpoint/2010/main" val="4281097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C1CCA4-A5B7-46B3-A961-85F248444BA5}" type="slidenum">
              <a:rPr lang="zh-CN" altLang="en-US" smtClean="0"/>
              <a:t>1</a:t>
            </a:fld>
            <a:endParaRPr lang="zh-CN" altLang="en-US"/>
          </a:p>
        </p:txBody>
      </p:sp>
    </p:spTree>
    <p:extLst>
      <p:ext uri="{BB962C8B-B14F-4D97-AF65-F5344CB8AC3E}">
        <p14:creationId xmlns:p14="http://schemas.microsoft.com/office/powerpoint/2010/main" val="2689509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接下讲讲前台菜单页面上的各个功能的作用</a:t>
            </a:r>
            <a:endParaRPr lang="en-US" altLang="zh-CN" dirty="0" smtClean="0"/>
          </a:p>
          <a:p>
            <a:r>
              <a:rPr lang="zh-CN" altLang="en-US" dirty="0" smtClean="0"/>
              <a:t>仿真系统管理：整个仿真的总控制模块</a:t>
            </a:r>
            <a:endParaRPr lang="en-US" altLang="zh-CN" dirty="0" smtClean="0"/>
          </a:p>
          <a:p>
            <a:r>
              <a:rPr lang="zh-CN" altLang="en-US" dirty="0" smtClean="0"/>
              <a:t>系统参数配置：起基本控制配置的作用，控制整个仿真的报文的发送、接收以及应答还有校验。</a:t>
            </a:r>
            <a:endParaRPr lang="en-US" altLang="zh-CN" dirty="0" smtClean="0"/>
          </a:p>
          <a:p>
            <a:r>
              <a:rPr lang="zh-CN" altLang="en-US" dirty="0" smtClean="0"/>
              <a:t>报文参数配置：管理每个报文的应答处理。</a:t>
            </a:r>
            <a:endParaRPr lang="en-US" altLang="zh-CN" dirty="0" smtClean="0"/>
          </a:p>
          <a:p>
            <a:r>
              <a:rPr lang="zh-CN" altLang="en-US" dirty="0" smtClean="0"/>
              <a:t>节假日信息维护：可以让操作员有效的模拟票交系统的节假日的情况，模拟遇到节假日需要进行</a:t>
            </a:r>
            <a:r>
              <a:rPr lang="zh-CN" altLang="en-US" sz="1200" b="0" i="0" kern="1200" dirty="0" smtClean="0">
                <a:solidFill>
                  <a:schemeClr val="tx1"/>
                </a:solidFill>
                <a:effectLst/>
                <a:latin typeface="+mn-lt"/>
                <a:ea typeface="+mn-ea"/>
                <a:cs typeface="+mn-cs"/>
              </a:rPr>
              <a:t>营业</a:t>
            </a:r>
            <a:r>
              <a:rPr lang="zh-CN" altLang="en-US" sz="1200" b="0" i="0" kern="1200" smtClean="0">
                <a:solidFill>
                  <a:schemeClr val="tx1"/>
                </a:solidFill>
                <a:effectLst/>
                <a:latin typeface="+mn-lt"/>
                <a:ea typeface="+mn-ea"/>
                <a:cs typeface="+mn-cs"/>
              </a:rPr>
              <a:t>日顺延的情况</a:t>
            </a:r>
            <a:endParaRPr lang="zh-CN" altLang="en-US" dirty="0"/>
          </a:p>
        </p:txBody>
      </p:sp>
      <p:sp>
        <p:nvSpPr>
          <p:cNvPr id="4" name="灯片编号占位符 3"/>
          <p:cNvSpPr>
            <a:spLocks noGrp="1"/>
          </p:cNvSpPr>
          <p:nvPr>
            <p:ph type="sldNum" sz="quarter" idx="10"/>
          </p:nvPr>
        </p:nvSpPr>
        <p:spPr/>
        <p:txBody>
          <a:bodyPr/>
          <a:lstStyle/>
          <a:p>
            <a:fld id="{4FC1CCA4-A5B7-46B3-A961-85F248444BA5}" type="slidenum">
              <a:rPr lang="zh-CN" altLang="en-US" smtClean="0"/>
              <a:t>15</a:t>
            </a:fld>
            <a:endParaRPr lang="zh-CN" altLang="en-US"/>
          </a:p>
        </p:txBody>
      </p:sp>
    </p:spTree>
    <p:extLst>
      <p:ext uri="{BB962C8B-B14F-4D97-AF65-F5344CB8AC3E}">
        <p14:creationId xmlns:p14="http://schemas.microsoft.com/office/powerpoint/2010/main" val="957998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C1CCA4-A5B7-46B3-A961-85F248444BA5}" type="slidenum">
              <a:rPr lang="zh-CN" altLang="en-US" smtClean="0"/>
              <a:t>16</a:t>
            </a:fld>
            <a:endParaRPr lang="zh-CN" altLang="en-US"/>
          </a:p>
        </p:txBody>
      </p:sp>
    </p:spTree>
    <p:extLst>
      <p:ext uri="{BB962C8B-B14F-4D97-AF65-F5344CB8AC3E}">
        <p14:creationId xmlns:p14="http://schemas.microsoft.com/office/powerpoint/2010/main" val="729573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基本上大部分的通用信息类报文由后台触发，自动发送，除了撤销和影像上传提供发送界面</a:t>
            </a:r>
            <a:endParaRPr lang="zh-CN" altLang="en-US" dirty="0"/>
          </a:p>
        </p:txBody>
      </p:sp>
      <p:sp>
        <p:nvSpPr>
          <p:cNvPr id="4" name="灯片编号占位符 3"/>
          <p:cNvSpPr>
            <a:spLocks noGrp="1"/>
          </p:cNvSpPr>
          <p:nvPr>
            <p:ph type="sldNum" sz="quarter" idx="10"/>
          </p:nvPr>
        </p:nvSpPr>
        <p:spPr/>
        <p:txBody>
          <a:bodyPr/>
          <a:lstStyle/>
          <a:p>
            <a:fld id="{4FC1CCA4-A5B7-46B3-A961-85F248444BA5}" type="slidenum">
              <a:rPr lang="zh-CN" altLang="en-US" smtClean="0"/>
              <a:t>21</a:t>
            </a:fld>
            <a:endParaRPr lang="zh-CN" altLang="en-US"/>
          </a:p>
        </p:txBody>
      </p:sp>
    </p:spTree>
    <p:extLst>
      <p:ext uri="{BB962C8B-B14F-4D97-AF65-F5344CB8AC3E}">
        <p14:creationId xmlns:p14="http://schemas.microsoft.com/office/powerpoint/2010/main" val="21189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系统状态的变更：进行日终</a:t>
            </a:r>
            <a:endParaRPr lang="zh-CN" altLang="en-US" dirty="0"/>
          </a:p>
        </p:txBody>
      </p:sp>
      <p:sp>
        <p:nvSpPr>
          <p:cNvPr id="4" name="灯片编号占位符 3"/>
          <p:cNvSpPr>
            <a:spLocks noGrp="1"/>
          </p:cNvSpPr>
          <p:nvPr>
            <p:ph type="sldNum" sz="quarter" idx="10"/>
          </p:nvPr>
        </p:nvSpPr>
        <p:spPr/>
        <p:txBody>
          <a:bodyPr/>
          <a:lstStyle/>
          <a:p>
            <a:fld id="{4FC1CCA4-A5B7-46B3-A961-85F248444BA5}" type="slidenum">
              <a:rPr lang="zh-CN" altLang="en-US" smtClean="0"/>
              <a:t>22</a:t>
            </a:fld>
            <a:endParaRPr lang="zh-CN" altLang="en-US"/>
          </a:p>
        </p:txBody>
      </p:sp>
    </p:spTree>
    <p:extLst>
      <p:ext uri="{BB962C8B-B14F-4D97-AF65-F5344CB8AC3E}">
        <p14:creationId xmlns:p14="http://schemas.microsoft.com/office/powerpoint/2010/main" val="3539133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FC1CCA4-A5B7-46B3-A961-85F248444BA5}" type="slidenum">
              <a:rPr lang="zh-CN" altLang="en-US" smtClean="0"/>
              <a:t>24</a:t>
            </a:fld>
            <a:endParaRPr lang="zh-CN" altLang="en-US"/>
          </a:p>
        </p:txBody>
      </p:sp>
    </p:spTree>
    <p:extLst>
      <p:ext uri="{BB962C8B-B14F-4D97-AF65-F5344CB8AC3E}">
        <p14:creationId xmlns:p14="http://schemas.microsoft.com/office/powerpoint/2010/main" val="271001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主要产品：二代、电票、</a:t>
            </a:r>
            <a:r>
              <a:rPr lang="en-US" altLang="zh-CN" dirty="0" smtClean="0"/>
              <a:t>CIPS、</a:t>
            </a:r>
            <a:r>
              <a:rPr lang="zh-CN" altLang="en-US" dirty="0" smtClean="0"/>
              <a:t>网上跨行（超网）、</a:t>
            </a:r>
            <a:r>
              <a:rPr lang="en-US" altLang="zh-CN" dirty="0" smtClean="0"/>
              <a:t>TIPS（</a:t>
            </a:r>
            <a:r>
              <a:rPr lang="zh-CN" altLang="en-US" dirty="0" smtClean="0"/>
              <a:t>国库信息处理系统</a:t>
            </a:r>
            <a:r>
              <a:rPr lang="en-US" altLang="zh-CN" dirty="0" smtClean="0"/>
              <a:t>）、</a:t>
            </a:r>
            <a:r>
              <a:rPr lang="zh-CN" altLang="en-US" dirty="0" smtClean="0"/>
              <a:t>农信银二代、境内外币、国际结算（</a:t>
            </a:r>
            <a:r>
              <a:rPr lang="en-US" altLang="zh-CN" dirty="0" smtClean="0"/>
              <a:t>SWIFT</a:t>
            </a:r>
            <a:r>
              <a:rPr lang="zh-CN" altLang="en-US" dirty="0" smtClean="0"/>
              <a:t>）等仿真</a:t>
            </a:r>
            <a:endParaRPr lang="zh-CN" altLang="en-US" dirty="0"/>
          </a:p>
        </p:txBody>
      </p:sp>
      <p:sp>
        <p:nvSpPr>
          <p:cNvPr id="4" name="灯片编号占位符 3"/>
          <p:cNvSpPr>
            <a:spLocks noGrp="1"/>
          </p:cNvSpPr>
          <p:nvPr>
            <p:ph type="sldNum" sz="quarter" idx="10"/>
          </p:nvPr>
        </p:nvSpPr>
        <p:spPr/>
        <p:txBody>
          <a:bodyPr/>
          <a:lstStyle/>
          <a:p>
            <a:fld id="{4FC1CCA4-A5B7-46B3-A961-85F248444BA5}" type="slidenum">
              <a:rPr lang="zh-CN" altLang="en-US" smtClean="0"/>
              <a:t>4</a:t>
            </a:fld>
            <a:endParaRPr lang="zh-CN" altLang="en-US"/>
          </a:p>
        </p:txBody>
      </p:sp>
    </p:spTree>
    <p:extLst>
      <p:ext uri="{BB962C8B-B14F-4D97-AF65-F5344CB8AC3E}">
        <p14:creationId xmlns:p14="http://schemas.microsoft.com/office/powerpoint/2010/main" val="1369317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一般银行系统测试中是有</a:t>
            </a:r>
            <a:r>
              <a:rPr lang="en-US" altLang="zh-CN" dirty="0" smtClean="0"/>
              <a:t>3</a:t>
            </a:r>
            <a:r>
              <a:rPr lang="zh-CN" altLang="en-US" dirty="0" smtClean="0"/>
              <a:t>个角色，像这次票据系统测试就有以下</a:t>
            </a:r>
            <a:r>
              <a:rPr lang="en-US" altLang="zh-CN" dirty="0" smtClean="0"/>
              <a:t>3</a:t>
            </a:r>
            <a:r>
              <a:rPr lang="zh-CN" altLang="en-US" dirty="0" smtClean="0"/>
              <a:t>个角色：对手机构，票交系统和测试行。测试是要模仿实际生产活动中对手机构与测试行进行业务往来，票交系统作为中间机构进行管理验证以及转发。在实际测试中，一般银行是接入联调进行测试，而且还要在联调中找到一个对手机构协助进行业往来才能完全测试，比较麻烦。但是使用仿真测试软件就可以有效的解决这个问题。</a:t>
            </a:r>
            <a:endParaRPr lang="zh-CN" altLang="en-US" dirty="0"/>
          </a:p>
        </p:txBody>
      </p:sp>
      <p:sp>
        <p:nvSpPr>
          <p:cNvPr id="4" name="灯片编号占位符 3"/>
          <p:cNvSpPr>
            <a:spLocks noGrp="1"/>
          </p:cNvSpPr>
          <p:nvPr>
            <p:ph type="sldNum" sz="quarter" idx="10"/>
          </p:nvPr>
        </p:nvSpPr>
        <p:spPr/>
        <p:txBody>
          <a:bodyPr/>
          <a:lstStyle/>
          <a:p>
            <a:fld id="{4FC1CCA4-A5B7-46B3-A961-85F248444BA5}" type="slidenum">
              <a:rPr lang="zh-CN" altLang="en-US" smtClean="0"/>
              <a:t>6</a:t>
            </a:fld>
            <a:endParaRPr lang="zh-CN" altLang="en-US"/>
          </a:p>
        </p:txBody>
      </p:sp>
    </p:spTree>
    <p:extLst>
      <p:ext uri="{BB962C8B-B14F-4D97-AF65-F5344CB8AC3E}">
        <p14:creationId xmlns:p14="http://schemas.microsoft.com/office/powerpoint/2010/main" val="3897849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了解下票交系统以及为什么要做票交系统的仿真</a:t>
            </a:r>
            <a:endParaRPr lang="en-US" altLang="zh-CN" dirty="0" smtClean="0"/>
          </a:p>
          <a:p>
            <a:r>
              <a:rPr lang="en-US" altLang="zh-CN" dirty="0" smtClean="0"/>
              <a:t>1、</a:t>
            </a:r>
            <a:r>
              <a:rPr lang="zh-CN" altLang="en-US" dirty="0" smtClean="0"/>
              <a:t>一期是间联，二期全部改成直连接入，仿真需求量大，所以为了让</a:t>
            </a:r>
            <a:r>
              <a:rPr lang="zh-CN" altLang="en-US" sz="1200" dirty="0" smtClean="0">
                <a:solidFill>
                  <a:schemeClr val="bg1">
                    <a:lumMod val="50000"/>
                  </a:schemeClr>
                </a:solidFill>
                <a:cs typeface="+mn-ea"/>
                <a:sym typeface="+mn-lt"/>
              </a:rPr>
              <a:t>银行能顺利的接入中国票据交换系统而开发了仿真</a:t>
            </a:r>
            <a:endParaRPr lang="en-US" altLang="zh-CN" dirty="0" smtClean="0"/>
          </a:p>
          <a:p>
            <a:r>
              <a:rPr lang="en-US" altLang="zh-CN" dirty="0" smtClean="0"/>
              <a:t>2、11</a:t>
            </a:r>
            <a:r>
              <a:rPr lang="zh-CN" altLang="en-US" dirty="0" smtClean="0"/>
              <a:t>月就开始第一批联调，时间紧迫，仿真可以协助开发与测试提高效率。</a:t>
            </a:r>
            <a:endParaRPr lang="en-US" altLang="zh-CN" dirty="0" smtClean="0"/>
          </a:p>
          <a:p>
            <a:r>
              <a:rPr lang="en-US" altLang="zh-CN" dirty="0" smtClean="0"/>
              <a:t>3、</a:t>
            </a:r>
            <a:r>
              <a:rPr lang="zh-CN" altLang="en-US" dirty="0" smtClean="0"/>
              <a:t>电票系统也将会并入票交所中，</a:t>
            </a:r>
            <a:r>
              <a:rPr lang="zh-CN" altLang="en-US" sz="1200" b="0" i="0" kern="1200" dirty="0" smtClean="0">
                <a:solidFill>
                  <a:schemeClr val="tx1"/>
                </a:solidFill>
                <a:effectLst/>
                <a:latin typeface="+mn-lt"/>
                <a:ea typeface="+mn-ea"/>
                <a:cs typeface="+mn-cs"/>
              </a:rPr>
              <a:t>以后电票的转贴现业务不再需要代理接入了，将直接在票交所上面进行，除了电票在线承兑、直贴业务可能仍然需要在电票系统上实现。</a:t>
            </a:r>
            <a:endParaRPr lang="en-US" altLang="zh-CN" sz="1200" b="0" i="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4FC1CCA4-A5B7-46B3-A961-85F248444BA5}" type="slidenum">
              <a:rPr lang="zh-CN" altLang="en-US" smtClean="0"/>
              <a:t>8</a:t>
            </a:fld>
            <a:endParaRPr lang="zh-CN" altLang="en-US"/>
          </a:p>
        </p:txBody>
      </p:sp>
    </p:spTree>
    <p:extLst>
      <p:ext uri="{BB962C8B-B14F-4D97-AF65-F5344CB8AC3E}">
        <p14:creationId xmlns:p14="http://schemas.microsoft.com/office/powerpoint/2010/main" val="1279373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实际上大部分银行都是接入联调进行业务测试的，但是联调中也可能遇到以下几个问题</a:t>
            </a:r>
            <a:endParaRPr lang="zh-CN" altLang="en-US" dirty="0"/>
          </a:p>
        </p:txBody>
      </p:sp>
      <p:sp>
        <p:nvSpPr>
          <p:cNvPr id="4" name="灯片编号占位符 3"/>
          <p:cNvSpPr>
            <a:spLocks noGrp="1"/>
          </p:cNvSpPr>
          <p:nvPr>
            <p:ph type="sldNum" sz="quarter" idx="10"/>
          </p:nvPr>
        </p:nvSpPr>
        <p:spPr/>
        <p:txBody>
          <a:bodyPr/>
          <a:lstStyle/>
          <a:p>
            <a:fld id="{0B5AEEDF-9156-4BAF-90D3-04BFDE515F6A}" type="slidenum">
              <a:rPr lang="zh-CN" altLang="en-US" smtClean="0"/>
              <a:t>9</a:t>
            </a:fld>
            <a:endParaRPr lang="zh-CN" altLang="en-US"/>
          </a:p>
        </p:txBody>
      </p:sp>
    </p:spTree>
    <p:extLst>
      <p:ext uri="{BB962C8B-B14F-4D97-AF65-F5344CB8AC3E}">
        <p14:creationId xmlns:p14="http://schemas.microsoft.com/office/powerpoint/2010/main" val="2132266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b="0" dirty="0" smtClean="0"/>
              <a:t>1、</a:t>
            </a:r>
            <a:r>
              <a:rPr lang="zh-CN" altLang="en-US" sz="1200" b="0" dirty="0" smtClean="0">
                <a:solidFill>
                  <a:schemeClr val="accent6"/>
                </a:solidFill>
                <a:latin typeface="+mn-ea"/>
                <a:cs typeface="Open Sans" panose="020B0606030504020204" pitchFamily="34" charset="0"/>
              </a:rPr>
              <a:t>仿真安装简便，如多个项目小组同时进行开发的话，可能需要多套环境。而采用虚拟机则可</a:t>
            </a:r>
            <a:r>
              <a:rPr lang="zh-CN" altLang="en-US" sz="1200" b="0" dirty="0" smtClean="0">
                <a:solidFill>
                  <a:schemeClr val="bg1">
                    <a:lumMod val="50000"/>
                  </a:schemeClr>
                </a:solidFill>
                <a:latin typeface="+mn-ea"/>
                <a:cs typeface="Open Sans" panose="020B0606030504020204" pitchFamily="34" charset="0"/>
              </a:rPr>
              <a:t>避免占用太多资源</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dirty="0" smtClean="0">
                <a:solidFill>
                  <a:schemeClr val="accent6"/>
                </a:solidFill>
                <a:latin typeface="+mn-ea"/>
                <a:cs typeface="Open Sans" panose="020B0606030504020204" pitchFamily="34" charset="0"/>
              </a:rPr>
              <a:t>2、</a:t>
            </a:r>
            <a:r>
              <a:rPr lang="zh-CN" altLang="en-US" sz="1200" b="0" dirty="0" smtClean="0">
                <a:solidFill>
                  <a:schemeClr val="accent6"/>
                </a:solidFill>
                <a:latin typeface="+mn-ea"/>
                <a:cs typeface="Open Sans" panose="020B0606030504020204" pitchFamily="34" charset="0"/>
              </a:rPr>
              <a:t>银拓仿真中相互通讯的功能，电票：接下来部分电票系统也要接入票交系统中了，如果已购买了银拓的电票仿真，可以</a:t>
            </a:r>
            <a:r>
              <a:rPr lang="zh-CN" altLang="en-US" sz="1200" dirty="0" smtClean="0">
                <a:latin typeface="+mn-ea"/>
                <a:cs typeface="Open Sans" panose="020B0606030504020204" pitchFamily="34" charset="0"/>
              </a:rPr>
              <a:t>通过连接银拓的电票仿真将贴现前的电票数据自动导入，如果没有购买的话可通过手动自行在票交仿真上进行维护，</a:t>
            </a:r>
            <a:endParaRPr lang="en-US" altLang="zh-CN" sz="1200" dirty="0" smtClean="0">
              <a:latin typeface="+mn-lt"/>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0" dirty="0" smtClean="0">
                <a:solidFill>
                  <a:srgbClr val="FF0000"/>
                </a:solidFill>
                <a:latin typeface="+mn-lt"/>
                <a:cs typeface="+mn-cs"/>
              </a:rPr>
              <a:t>3、</a:t>
            </a:r>
            <a:r>
              <a:rPr lang="zh-CN" altLang="en-US" sz="1200" dirty="0" smtClean="0">
                <a:latin typeface="+mn-ea"/>
                <a:cs typeface="Open Sans" panose="020B0606030504020204" pitchFamily="34" charset="0"/>
              </a:rPr>
              <a:t>如有需要测试接入二代进行线上清算功能的，如有购买银拓二代仿真的，银拓也提供开关进行设置协助测试</a:t>
            </a:r>
            <a:endParaRPr lang="en-US" altLang="zh-CN" sz="1200" b="0" dirty="0" smtClean="0">
              <a:solidFill>
                <a:srgbClr val="FF0000"/>
              </a:solidFill>
              <a:latin typeface="+mn-ea"/>
              <a:cs typeface="Open Sans" panose="020B0606030504020204" pitchFamily="34" charset="0"/>
            </a:endParaRPr>
          </a:p>
        </p:txBody>
      </p:sp>
      <p:sp>
        <p:nvSpPr>
          <p:cNvPr id="4" name="灯片编号占位符 3"/>
          <p:cNvSpPr>
            <a:spLocks noGrp="1"/>
          </p:cNvSpPr>
          <p:nvPr>
            <p:ph type="sldNum" sz="quarter" idx="10"/>
          </p:nvPr>
        </p:nvSpPr>
        <p:spPr/>
        <p:txBody>
          <a:bodyPr/>
          <a:lstStyle/>
          <a:p>
            <a:fld id="{0B5AEEDF-9156-4BAF-90D3-04BFDE515F6A}" type="slidenum">
              <a:rPr lang="zh-CN" altLang="en-US" smtClean="0"/>
              <a:t>10</a:t>
            </a:fld>
            <a:endParaRPr lang="zh-CN" altLang="en-US"/>
          </a:p>
        </p:txBody>
      </p:sp>
    </p:spTree>
    <p:extLst>
      <p:ext uri="{BB962C8B-B14F-4D97-AF65-F5344CB8AC3E}">
        <p14:creationId xmlns:p14="http://schemas.microsoft.com/office/powerpoint/2010/main" val="1864140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17888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B5AEEDF-9156-4BAF-90D3-04BFDE515F6A}" type="slidenum">
              <a:rPr lang="zh-CN" altLang="en-US" smtClean="0"/>
              <a:t>13</a:t>
            </a:fld>
            <a:endParaRPr lang="zh-CN" altLang="en-US"/>
          </a:p>
        </p:txBody>
      </p:sp>
    </p:spTree>
    <p:extLst>
      <p:ext uri="{BB962C8B-B14F-4D97-AF65-F5344CB8AC3E}">
        <p14:creationId xmlns:p14="http://schemas.microsoft.com/office/powerpoint/2010/main" val="3111469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仿真两部分：前台可进行报文发送与仿真管理，后台负责检查和报文应答</a:t>
            </a:r>
            <a:endParaRPr lang="en-US" altLang="zh-CN" dirty="0" smtClean="0"/>
          </a:p>
          <a:p>
            <a:r>
              <a:rPr lang="zh-CN" altLang="en-US" dirty="0" smtClean="0"/>
              <a:t>前台有三大功能</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系统管理模块：是整个仿真的总控制模块，可以</a:t>
            </a:r>
            <a:r>
              <a:rPr lang="zh-CN" altLang="en-US" sz="1200" dirty="0" smtClean="0">
                <a:solidFill>
                  <a:srgbClr val="3A8BC1"/>
                </a:solidFill>
              </a:rPr>
              <a:t>在此设定测试场景基本配置，所有报文的应答处理开关，同时根据客户实际的测试需求对特定报文以及相应的设置模拟特殊场景。</a:t>
            </a:r>
            <a:endParaRPr lang="en-US" altLang="zh-CN" sz="1200" dirty="0" smtClean="0">
              <a:solidFill>
                <a:srgbClr val="3A8BC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rgbClr val="3A8BC1"/>
                </a:solidFill>
              </a:rPr>
              <a:t>来报发送模块</a:t>
            </a:r>
            <a:r>
              <a:rPr lang="zh-CN" altLang="en-US" sz="1200" baseline="0" dirty="0" smtClean="0">
                <a:solidFill>
                  <a:srgbClr val="3A8BC1"/>
                </a:solidFill>
              </a:rPr>
              <a:t>：模拟的是票交系统的各个业务系统，模拟票交系统或对手行向测试行发送报文。菜单页面上的模拟的是报文的发送和部分特殊应答，报文的接收和回复由后台处理。</a:t>
            </a:r>
            <a:endParaRPr lang="en-US" altLang="zh-CN" sz="1200" baseline="0" dirty="0" smtClean="0">
              <a:solidFill>
                <a:srgbClr val="3A8BC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aseline="0" dirty="0" smtClean="0">
                <a:solidFill>
                  <a:srgbClr val="3A8BC1"/>
                </a:solidFill>
              </a:rPr>
              <a:t>信息查询：是为了</a:t>
            </a:r>
            <a:r>
              <a:rPr lang="zh-CN" altLang="en-US" sz="1200" dirty="0" smtClean="0">
                <a:solidFill>
                  <a:srgbClr val="3A8BC1"/>
                </a:solidFill>
              </a:rPr>
              <a:t>协助操作员了解测试详情而提供的信息查询功能，包括往来报文查询和基本的票据信息查询等信息查询。</a:t>
            </a:r>
            <a:endParaRPr lang="en-US" altLang="zh-CN" sz="1200" dirty="0" smtClean="0">
              <a:solidFill>
                <a:srgbClr val="3A8BC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rgbClr val="3A8BC1"/>
                </a:solidFill>
              </a:rPr>
              <a:t>后台功能主要有：进行报文格式的校验和业务检查，根据设置对部分报文进行相应的应答</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dirty="0" smtClean="0">
              <a:solidFill>
                <a:srgbClr val="3A8BC1"/>
              </a:solidFill>
            </a:endParaRPr>
          </a:p>
          <a:p>
            <a:endParaRPr lang="zh-CN" altLang="en-US" dirty="0"/>
          </a:p>
        </p:txBody>
      </p:sp>
      <p:sp>
        <p:nvSpPr>
          <p:cNvPr id="4" name="灯片编号占位符 3"/>
          <p:cNvSpPr>
            <a:spLocks noGrp="1"/>
          </p:cNvSpPr>
          <p:nvPr>
            <p:ph type="sldNum" sz="quarter" idx="10"/>
          </p:nvPr>
        </p:nvSpPr>
        <p:spPr/>
        <p:txBody>
          <a:bodyPr/>
          <a:lstStyle/>
          <a:p>
            <a:fld id="{4FC1CCA4-A5B7-46B3-A961-85F248444BA5}" type="slidenum">
              <a:rPr lang="zh-CN" altLang="en-US" smtClean="0"/>
              <a:t>14</a:t>
            </a:fld>
            <a:endParaRPr lang="zh-CN" altLang="en-US"/>
          </a:p>
        </p:txBody>
      </p:sp>
    </p:spTree>
    <p:extLst>
      <p:ext uri="{BB962C8B-B14F-4D97-AF65-F5344CB8AC3E}">
        <p14:creationId xmlns:p14="http://schemas.microsoft.com/office/powerpoint/2010/main" val="12161542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304071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3" name="图片 3079" descr="未标题-1"/>
          <p:cNvPicPr>
            <a:picLocks noChangeAspect="1" noChangeArrowheads="1"/>
          </p:cNvPicPr>
          <p:nvPr userDrawn="1"/>
        </p:nvPicPr>
        <p:blipFill>
          <a:blip r:embed="rId2" cstate="print"/>
          <a:srcRect/>
          <a:stretch>
            <a:fillRect/>
          </a:stretch>
        </p:blipFill>
        <p:spPr bwMode="auto">
          <a:xfrm>
            <a:off x="10458040" y="6192021"/>
            <a:ext cx="1500198" cy="477575"/>
          </a:xfrm>
          <a:prstGeom prst="rect">
            <a:avLst/>
          </a:prstGeom>
          <a:noFill/>
          <a:ln w="9525">
            <a:noFill/>
            <a:miter lim="800000"/>
            <a:headEnd/>
            <a:tailEnd/>
          </a:ln>
        </p:spPr>
      </p:pic>
    </p:spTree>
    <p:extLst>
      <p:ext uri="{BB962C8B-B14F-4D97-AF65-F5344CB8AC3E}">
        <p14:creationId xmlns:p14="http://schemas.microsoft.com/office/powerpoint/2010/main" val="33698218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Big Image Placeholder">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874539" y="1524000"/>
            <a:ext cx="3356022" cy="4035778"/>
          </a:xfrm>
          <a:prstGeom prst="rect">
            <a:avLst/>
          </a:prstGeom>
        </p:spPr>
        <p:txBody>
          <a:bodyPr rtlCol="0">
            <a:normAutofit/>
          </a:bodyPr>
          <a:lstStyle>
            <a:lvl1pPr marL="0" indent="0">
              <a:buNone/>
              <a:defRPr sz="1000">
                <a:latin typeface="Calibri Light" panose="020F0302020204030204"/>
                <a:cs typeface="Calibri Light" panose="020F0302020204030204"/>
              </a:defRPr>
            </a:lvl1pPr>
          </a:lstStyle>
          <a:p>
            <a:pPr lvl="0"/>
            <a:endParaRPr lang="en-US" noProof="0" dirty="0"/>
          </a:p>
        </p:txBody>
      </p:sp>
      <p:sp>
        <p:nvSpPr>
          <p:cNvPr id="12" name="Picture Placeholder 2"/>
          <p:cNvSpPr>
            <a:spLocks noGrp="1"/>
          </p:cNvSpPr>
          <p:nvPr>
            <p:ph type="pic" sz="quarter" idx="14"/>
          </p:nvPr>
        </p:nvSpPr>
        <p:spPr>
          <a:xfrm>
            <a:off x="4467876" y="1524000"/>
            <a:ext cx="3356022" cy="4035778"/>
          </a:xfrm>
          <a:prstGeom prst="rect">
            <a:avLst/>
          </a:prstGeom>
        </p:spPr>
        <p:txBody>
          <a:bodyPr rtlCol="0">
            <a:normAutofit/>
          </a:bodyPr>
          <a:lstStyle>
            <a:lvl1pPr marL="0" indent="0">
              <a:buNone/>
              <a:defRPr sz="1000">
                <a:latin typeface="Calibri Light" panose="020F0302020204030204"/>
                <a:cs typeface="Calibri Light" panose="020F0302020204030204"/>
              </a:defRPr>
            </a:lvl1pPr>
          </a:lstStyle>
          <a:p>
            <a:pPr lvl="0"/>
            <a:endParaRPr lang="en-US" noProof="0" dirty="0"/>
          </a:p>
        </p:txBody>
      </p:sp>
      <p:sp>
        <p:nvSpPr>
          <p:cNvPr id="13" name="Picture Placeholder 2"/>
          <p:cNvSpPr>
            <a:spLocks noGrp="1"/>
          </p:cNvSpPr>
          <p:nvPr>
            <p:ph type="pic" sz="quarter" idx="15"/>
          </p:nvPr>
        </p:nvSpPr>
        <p:spPr>
          <a:xfrm>
            <a:off x="8059715" y="1524000"/>
            <a:ext cx="3356022" cy="4035778"/>
          </a:xfrm>
          <a:prstGeom prst="rect">
            <a:avLst/>
          </a:prstGeom>
        </p:spPr>
        <p:txBody>
          <a:bodyPr rtlCol="0">
            <a:normAutofit/>
          </a:bodyPr>
          <a:lstStyle>
            <a:lvl1pPr marL="0" indent="0">
              <a:buNone/>
              <a:defRPr sz="1000">
                <a:latin typeface="Calibri Light" panose="020F0302020204030204"/>
                <a:cs typeface="Calibri Light" panose="020F0302020204030204"/>
              </a:defRPr>
            </a:lvl1pPr>
          </a:lstStyle>
          <a:p>
            <a:pPr lvl="0"/>
            <a:endParaRPr lang="en-US" noProof="0" dirty="0"/>
          </a:p>
        </p:txBody>
      </p:sp>
      <p:pic>
        <p:nvPicPr>
          <p:cNvPr id="5" name="图片 3079" descr="未标题-1"/>
          <p:cNvPicPr>
            <a:picLocks noChangeAspect="1" noChangeArrowheads="1"/>
          </p:cNvPicPr>
          <p:nvPr userDrawn="1"/>
        </p:nvPicPr>
        <p:blipFill>
          <a:blip r:embed="rId2" cstate="print"/>
          <a:srcRect/>
          <a:stretch>
            <a:fillRect/>
          </a:stretch>
        </p:blipFill>
        <p:spPr bwMode="auto">
          <a:xfrm>
            <a:off x="10458040" y="6192021"/>
            <a:ext cx="1500198" cy="477575"/>
          </a:xfrm>
          <a:prstGeom prst="rect">
            <a:avLst/>
          </a:prstGeom>
          <a:noFill/>
          <a:ln w="9525">
            <a:noFill/>
            <a:miter lim="800000"/>
            <a:headEnd/>
            <a:tailEnd/>
          </a:ln>
        </p:spPr>
      </p:pic>
    </p:spTree>
    <p:extLst>
      <p:ext uri="{BB962C8B-B14F-4D97-AF65-F5344CB8AC3E}">
        <p14:creationId xmlns:p14="http://schemas.microsoft.com/office/powerpoint/2010/main" val="688712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Big Image Placeholder">
    <p:spTree>
      <p:nvGrpSpPr>
        <p:cNvPr id="1" name=""/>
        <p:cNvGrpSpPr/>
        <p:nvPr/>
      </p:nvGrpSpPr>
      <p:grpSpPr>
        <a:xfrm>
          <a:off x="0" y="0"/>
          <a:ext cx="0" cy="0"/>
          <a:chOff x="0" y="0"/>
          <a:chExt cx="0" cy="0"/>
        </a:xfrm>
      </p:grpSpPr>
      <p:sp>
        <p:nvSpPr>
          <p:cNvPr id="13" name="Picture Placeholder 2"/>
          <p:cNvSpPr>
            <a:spLocks noGrp="1"/>
          </p:cNvSpPr>
          <p:nvPr>
            <p:ph type="pic" sz="quarter" idx="15"/>
          </p:nvPr>
        </p:nvSpPr>
        <p:spPr>
          <a:xfrm>
            <a:off x="770932" y="1498600"/>
            <a:ext cx="2586934" cy="4292600"/>
          </a:xfrm>
          <a:prstGeom prst="rect">
            <a:avLst/>
          </a:prstGeom>
        </p:spPr>
        <p:txBody>
          <a:bodyPr rtlCol="0">
            <a:normAutofit/>
          </a:bodyPr>
          <a:lstStyle>
            <a:lvl1pPr marL="0" indent="0">
              <a:buNone/>
              <a:defRPr sz="1000">
                <a:latin typeface="Calibri Light" panose="020F0302020204030204"/>
                <a:cs typeface="Calibri Light" panose="020F0302020204030204"/>
              </a:defRPr>
            </a:lvl1pPr>
          </a:lstStyle>
          <a:p>
            <a:pPr lvl="0"/>
            <a:endParaRPr lang="en-US" noProof="0" dirty="0"/>
          </a:p>
        </p:txBody>
      </p:sp>
      <p:sp>
        <p:nvSpPr>
          <p:cNvPr id="9" name="Picture Placeholder 2"/>
          <p:cNvSpPr>
            <a:spLocks noGrp="1"/>
          </p:cNvSpPr>
          <p:nvPr>
            <p:ph type="pic" sz="quarter" idx="16"/>
          </p:nvPr>
        </p:nvSpPr>
        <p:spPr>
          <a:xfrm>
            <a:off x="3460511" y="1498600"/>
            <a:ext cx="2586934" cy="4292600"/>
          </a:xfrm>
          <a:prstGeom prst="rect">
            <a:avLst/>
          </a:prstGeom>
        </p:spPr>
        <p:txBody>
          <a:bodyPr rtlCol="0">
            <a:normAutofit/>
          </a:bodyPr>
          <a:lstStyle>
            <a:lvl1pPr marL="0" indent="0">
              <a:buNone/>
              <a:defRPr sz="1000">
                <a:latin typeface="Calibri Light" panose="020F0302020204030204"/>
                <a:cs typeface="Calibri Light" panose="020F0302020204030204"/>
              </a:defRPr>
            </a:lvl1pPr>
          </a:lstStyle>
          <a:p>
            <a:pPr lvl="0"/>
            <a:endParaRPr lang="en-US" noProof="0" dirty="0"/>
          </a:p>
        </p:txBody>
      </p:sp>
      <p:sp>
        <p:nvSpPr>
          <p:cNvPr id="10" name="Picture Placeholder 2"/>
          <p:cNvSpPr>
            <a:spLocks noGrp="1"/>
          </p:cNvSpPr>
          <p:nvPr>
            <p:ph type="pic" sz="quarter" idx="17"/>
          </p:nvPr>
        </p:nvSpPr>
        <p:spPr>
          <a:xfrm>
            <a:off x="6152495" y="1498600"/>
            <a:ext cx="2586934" cy="4292600"/>
          </a:xfrm>
          <a:prstGeom prst="rect">
            <a:avLst/>
          </a:prstGeom>
        </p:spPr>
        <p:txBody>
          <a:bodyPr rtlCol="0">
            <a:normAutofit/>
          </a:bodyPr>
          <a:lstStyle>
            <a:lvl1pPr marL="0" indent="0">
              <a:buNone/>
              <a:defRPr sz="1000">
                <a:latin typeface="Calibri Light" panose="020F0302020204030204"/>
                <a:cs typeface="Calibri Light" panose="020F0302020204030204"/>
              </a:defRPr>
            </a:lvl1pPr>
          </a:lstStyle>
          <a:p>
            <a:pPr lvl="0"/>
            <a:endParaRPr lang="en-US" noProof="0" dirty="0"/>
          </a:p>
        </p:txBody>
      </p:sp>
      <p:sp>
        <p:nvSpPr>
          <p:cNvPr id="14" name="Picture Placeholder 2"/>
          <p:cNvSpPr>
            <a:spLocks noGrp="1"/>
          </p:cNvSpPr>
          <p:nvPr>
            <p:ph type="pic" sz="quarter" idx="18"/>
          </p:nvPr>
        </p:nvSpPr>
        <p:spPr>
          <a:xfrm>
            <a:off x="8842074" y="1498600"/>
            <a:ext cx="2586934" cy="4292600"/>
          </a:xfrm>
          <a:prstGeom prst="rect">
            <a:avLst/>
          </a:prstGeom>
        </p:spPr>
        <p:txBody>
          <a:bodyPr rtlCol="0">
            <a:normAutofit/>
          </a:bodyPr>
          <a:lstStyle>
            <a:lvl1pPr marL="0" indent="0">
              <a:buNone/>
              <a:defRPr sz="1000">
                <a:latin typeface="Calibri Light" panose="020F0302020204030204"/>
                <a:cs typeface="Calibri Light" panose="020F0302020204030204"/>
              </a:defRPr>
            </a:lvl1pPr>
          </a:lstStyle>
          <a:p>
            <a:pPr lvl="0"/>
            <a:endParaRPr lang="en-US" noProof="0" dirty="0"/>
          </a:p>
        </p:txBody>
      </p:sp>
      <p:pic>
        <p:nvPicPr>
          <p:cNvPr id="6" name="图片 3079" descr="未标题-1"/>
          <p:cNvPicPr>
            <a:picLocks noChangeAspect="1" noChangeArrowheads="1"/>
          </p:cNvPicPr>
          <p:nvPr userDrawn="1"/>
        </p:nvPicPr>
        <p:blipFill>
          <a:blip r:embed="rId2" cstate="print"/>
          <a:srcRect/>
          <a:stretch>
            <a:fillRect/>
          </a:stretch>
        </p:blipFill>
        <p:spPr bwMode="auto">
          <a:xfrm>
            <a:off x="10458040" y="6192021"/>
            <a:ext cx="1500198" cy="477575"/>
          </a:xfrm>
          <a:prstGeom prst="rect">
            <a:avLst/>
          </a:prstGeom>
          <a:noFill/>
          <a:ln w="9525">
            <a:noFill/>
            <a:miter lim="800000"/>
            <a:headEnd/>
            <a:tailEnd/>
          </a:ln>
        </p:spPr>
      </p:pic>
    </p:spTree>
    <p:extLst>
      <p:ext uri="{BB962C8B-B14F-4D97-AF65-F5344CB8AC3E}">
        <p14:creationId xmlns:p14="http://schemas.microsoft.com/office/powerpoint/2010/main" val="950285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2"/>
            <a:ext cx="2844800" cy="365125"/>
          </a:xfrm>
          <a:prstGeom prst="rect">
            <a:avLst/>
          </a:prstGeom>
        </p:spPr>
        <p:txBody>
          <a:bodyPr lIns="121917" tIns="60958" rIns="121917" bIns="60958"/>
          <a:lstStyle/>
          <a:p>
            <a:fld id="{530820CF-B880-4189-942D-D702A7CBA730}" type="datetimeFigureOut">
              <a:rPr lang="zh-CN" altLang="en-US" smtClean="0"/>
              <a:pPr/>
              <a:t>2017/9/20</a:t>
            </a:fld>
            <a:endParaRPr lang="zh-CN" altLang="en-US"/>
          </a:p>
        </p:txBody>
      </p:sp>
      <p:sp>
        <p:nvSpPr>
          <p:cNvPr id="3" name="页脚占位符 2"/>
          <p:cNvSpPr>
            <a:spLocks noGrp="1"/>
          </p:cNvSpPr>
          <p:nvPr>
            <p:ph type="ftr" sz="quarter" idx="11"/>
          </p:nvPr>
        </p:nvSpPr>
        <p:spPr>
          <a:xfrm>
            <a:off x="4165600" y="6356352"/>
            <a:ext cx="3860800" cy="365125"/>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2"/>
            <a:ext cx="2844800" cy="365125"/>
          </a:xfrm>
          <a:prstGeom prst="rect">
            <a:avLst/>
          </a:prstGeom>
        </p:spPr>
        <p:txBody>
          <a:bodyPr lIns="121917" tIns="60958" rIns="121917" bIns="60958"/>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35944444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1_Title Slide">
    <p:spTree>
      <p:nvGrpSpPr>
        <p:cNvPr id="1" name=""/>
        <p:cNvGrpSpPr/>
        <p:nvPr/>
      </p:nvGrpSpPr>
      <p:grpSpPr>
        <a:xfrm>
          <a:off x="0" y="0"/>
          <a:ext cx="0" cy="0"/>
          <a:chOff x="0" y="0"/>
          <a:chExt cx="0" cy="0"/>
        </a:xfrm>
      </p:grpSpPr>
      <p:sp>
        <p:nvSpPr>
          <p:cNvPr id="4" name="Picture Placeholder 2"/>
          <p:cNvSpPr>
            <a:spLocks noGrp="1"/>
          </p:cNvSpPr>
          <p:nvPr>
            <p:ph type="pic" sz="quarter" idx="10" hasCustomPrompt="1"/>
          </p:nvPr>
        </p:nvSpPr>
        <p:spPr>
          <a:xfrm>
            <a:off x="3315062" y="2529491"/>
            <a:ext cx="5551552" cy="3099507"/>
          </a:xfrm>
          <a:prstGeom prst="rect">
            <a:avLst/>
          </a:prstGeom>
        </p:spPr>
        <p:txBody>
          <a:bodyPr>
            <a:normAutofit/>
          </a:bodyPr>
          <a:lstStyle>
            <a:lvl1pPr>
              <a:defRPr sz="1200" baseline="0"/>
            </a:lvl1pPr>
          </a:lstStyle>
          <a:p>
            <a:r>
              <a:rPr lang="en-US" dirty="0" smtClean="0"/>
              <a:t>Drag your picture here and Send to back</a:t>
            </a:r>
            <a:endParaRPr lang="en-US" dirty="0"/>
          </a:p>
        </p:txBody>
      </p:sp>
      <p:pic>
        <p:nvPicPr>
          <p:cNvPr id="3" name="图片 3079" descr="未标题-1"/>
          <p:cNvPicPr>
            <a:picLocks noChangeAspect="1" noChangeArrowheads="1"/>
          </p:cNvPicPr>
          <p:nvPr userDrawn="1"/>
        </p:nvPicPr>
        <p:blipFill>
          <a:blip r:embed="rId2" cstate="print"/>
          <a:srcRect/>
          <a:stretch>
            <a:fillRect/>
          </a:stretch>
        </p:blipFill>
        <p:spPr bwMode="auto">
          <a:xfrm>
            <a:off x="10458040" y="6192021"/>
            <a:ext cx="1500198" cy="477575"/>
          </a:xfrm>
          <a:prstGeom prst="rect">
            <a:avLst/>
          </a:prstGeom>
          <a:noFill/>
          <a:ln w="9525">
            <a:noFill/>
            <a:miter lim="800000"/>
            <a:headEnd/>
            <a:tailEnd/>
          </a:ln>
        </p:spPr>
      </p:pic>
    </p:spTree>
    <p:extLst>
      <p:ext uri="{BB962C8B-B14F-4D97-AF65-F5344CB8AC3E}">
        <p14:creationId xmlns:p14="http://schemas.microsoft.com/office/powerpoint/2010/main" val="1798477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12192000" cy="6858000"/>
          </a:xfrm>
          <a:prstGeom prst="rect">
            <a:avLst/>
          </a:prstGeom>
        </p:spPr>
        <p:txBody>
          <a:bodyPr/>
          <a:lstStyle/>
          <a:p>
            <a:endParaRPr lang="en-US"/>
          </a:p>
        </p:txBody>
      </p:sp>
    </p:spTree>
    <p:extLst>
      <p:ext uri="{BB962C8B-B14F-4D97-AF65-F5344CB8AC3E}">
        <p14:creationId xmlns:p14="http://schemas.microsoft.com/office/powerpoint/2010/main" val="206240926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Four Imag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786759"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9" name="Picture Placeholder 7"/>
          <p:cNvSpPr>
            <a:spLocks noGrp="1"/>
          </p:cNvSpPr>
          <p:nvPr>
            <p:ph type="pic" sz="quarter" idx="11"/>
          </p:nvPr>
        </p:nvSpPr>
        <p:spPr>
          <a:xfrm>
            <a:off x="4035973"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10" name="Picture Placeholder 7"/>
          <p:cNvSpPr>
            <a:spLocks noGrp="1"/>
          </p:cNvSpPr>
          <p:nvPr>
            <p:ph type="pic" sz="quarter" idx="12"/>
          </p:nvPr>
        </p:nvSpPr>
        <p:spPr>
          <a:xfrm>
            <a:off x="6285187"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
        <p:nvSpPr>
          <p:cNvPr id="11" name="Picture Placeholder 7"/>
          <p:cNvSpPr>
            <a:spLocks noGrp="1"/>
          </p:cNvSpPr>
          <p:nvPr>
            <p:ph type="pic" sz="quarter" idx="13"/>
          </p:nvPr>
        </p:nvSpPr>
        <p:spPr>
          <a:xfrm>
            <a:off x="8534401" y="2365265"/>
            <a:ext cx="1828800" cy="1828800"/>
          </a:xfrm>
          <a:prstGeom prst="rect">
            <a:avLst/>
          </a:prstGeom>
          <a:solidFill>
            <a:schemeClr val="bg1">
              <a:lumMod val="65000"/>
            </a:schemeClr>
          </a:solidFill>
        </p:spPr>
        <p:txBody>
          <a:bodyPr/>
          <a:lstStyle>
            <a:lvl1pPr marL="0" indent="0">
              <a:buNone/>
              <a:defRPr sz="1000">
                <a:solidFill>
                  <a:schemeClr val="bg1"/>
                </a:solidFill>
              </a:defRPr>
            </a:lvl1pPr>
          </a:lstStyle>
          <a:p>
            <a:endParaRPr lang="en-US"/>
          </a:p>
        </p:txBody>
      </p:sp>
    </p:spTree>
    <p:extLst>
      <p:ext uri="{BB962C8B-B14F-4D97-AF65-F5344CB8AC3E}">
        <p14:creationId xmlns:p14="http://schemas.microsoft.com/office/powerpoint/2010/main" val="411474083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8013201"/>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F26B43"/>
          </p15:clr>
        </p15:guide>
        <p15:guide id="2" orient="horz" pos="216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1907840"/>
      </p:ext>
    </p:extLst>
  </p:cSld>
  <p:clrMap bg1="lt1" tx1="dk1" bg2="lt2" tx2="dk2" accent1="accent1" accent2="accent2" accent3="accent3" accent4="accent4" accent5="accent5" accent6="accent6" hlink="hlink" folHlink="folHlink"/>
  <p:sldLayoutIdLst>
    <p:sldLayoutId id="2147483656" r:id="rId1"/>
    <p:sldLayoutId id="2147483660" r:id="rId2"/>
    <p:sldLayoutId id="2147483665" r:id="rId3"/>
    <p:sldLayoutId id="2147483666" r:id="rId4"/>
    <p:sldLayoutId id="2147483671" r:id="rId5"/>
    <p:sldLayoutId id="2147483672" r:id="rId6"/>
    <p:sldLayoutId id="2147483673" r:id="rId7"/>
    <p:sldLayoutId id="2147483674" r:id="rId8"/>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txStyles>
    <p:titleStyle>
      <a:lvl1pPr algn="l" defTabSz="914083" rtl="0" eaLnBrk="1" latinLnBrk="0" hangingPunct="1">
        <a:lnSpc>
          <a:spcPct val="90000"/>
        </a:lnSpc>
        <a:spcBef>
          <a:spcPct val="0"/>
        </a:spcBef>
        <a:buNone/>
        <a:defRPr lang="en-US" sz="3000" kern="1200">
          <a:solidFill>
            <a:schemeClr val="tx1"/>
          </a:solidFill>
          <a:latin typeface="Lato" panose="020F0502020204030203" pitchFamily="34" charset="0"/>
          <a:ea typeface="+mj-ea"/>
          <a:cs typeface="+mj-cs"/>
        </a:defRPr>
      </a:lvl1pPr>
    </p:titleStyle>
    <p:bodyStyle>
      <a:lvl1pPr marL="228600" indent="-228600" algn="l" defTabSz="914083"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083"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2683" indent="-228600" algn="l" defTabSz="914083"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599883" indent="-228600" algn="l" defTabSz="914083"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083" indent="-228600" algn="l" defTabSz="914083"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3965" indent="-228600" algn="l" defTabSz="9140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0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0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0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083" rtl="0" eaLnBrk="1" latinLnBrk="0" hangingPunct="1">
        <a:defRPr sz="1800" kern="1200">
          <a:solidFill>
            <a:schemeClr val="tx1"/>
          </a:solidFill>
          <a:latin typeface="+mn-lt"/>
          <a:ea typeface="+mn-ea"/>
          <a:cs typeface="+mn-cs"/>
        </a:defRPr>
      </a:lvl1pPr>
      <a:lvl2pPr marL="457200" algn="l" defTabSz="914083" rtl="0" eaLnBrk="1" latinLnBrk="0" hangingPunct="1">
        <a:defRPr sz="1800" kern="1200">
          <a:solidFill>
            <a:schemeClr val="tx1"/>
          </a:solidFill>
          <a:latin typeface="+mn-lt"/>
          <a:ea typeface="+mn-ea"/>
          <a:cs typeface="+mn-cs"/>
        </a:defRPr>
      </a:lvl2pPr>
      <a:lvl3pPr marL="914083" algn="l" defTabSz="914083" rtl="0" eaLnBrk="1" latinLnBrk="0" hangingPunct="1">
        <a:defRPr sz="1800" kern="1200">
          <a:solidFill>
            <a:schemeClr val="tx1"/>
          </a:solidFill>
          <a:latin typeface="+mn-lt"/>
          <a:ea typeface="+mn-ea"/>
          <a:cs typeface="+mn-cs"/>
        </a:defRPr>
      </a:lvl3pPr>
      <a:lvl4pPr marL="1371283" algn="l" defTabSz="914083" rtl="0" eaLnBrk="1" latinLnBrk="0" hangingPunct="1">
        <a:defRPr sz="1800" kern="1200">
          <a:solidFill>
            <a:schemeClr val="tx1"/>
          </a:solidFill>
          <a:latin typeface="+mn-lt"/>
          <a:ea typeface="+mn-ea"/>
          <a:cs typeface="+mn-cs"/>
        </a:defRPr>
      </a:lvl4pPr>
      <a:lvl5pPr marL="1828483" algn="l" defTabSz="914083" rtl="0" eaLnBrk="1" latinLnBrk="0" hangingPunct="1">
        <a:defRPr sz="1800" kern="1200">
          <a:solidFill>
            <a:schemeClr val="tx1"/>
          </a:solidFill>
          <a:latin typeface="+mn-lt"/>
          <a:ea typeface="+mn-ea"/>
          <a:cs typeface="+mn-cs"/>
        </a:defRPr>
      </a:lvl5pPr>
      <a:lvl6pPr marL="2285683" algn="l" defTabSz="914083" rtl="0" eaLnBrk="1" latinLnBrk="0" hangingPunct="1">
        <a:defRPr sz="1800" kern="1200">
          <a:solidFill>
            <a:schemeClr val="tx1"/>
          </a:solidFill>
          <a:latin typeface="+mn-lt"/>
          <a:ea typeface="+mn-ea"/>
          <a:cs typeface="+mn-cs"/>
        </a:defRPr>
      </a:lvl6pPr>
      <a:lvl7pPr marL="2742565" algn="l" defTabSz="914083" rtl="0" eaLnBrk="1" latinLnBrk="0" hangingPunct="1">
        <a:defRPr sz="1800" kern="1200">
          <a:solidFill>
            <a:schemeClr val="tx1"/>
          </a:solidFill>
          <a:latin typeface="+mn-lt"/>
          <a:ea typeface="+mn-ea"/>
          <a:cs typeface="+mn-cs"/>
        </a:defRPr>
      </a:lvl7pPr>
      <a:lvl8pPr marL="3199765" algn="l" defTabSz="914083" rtl="0" eaLnBrk="1" latinLnBrk="0" hangingPunct="1">
        <a:defRPr sz="1800" kern="1200">
          <a:solidFill>
            <a:schemeClr val="tx1"/>
          </a:solidFill>
          <a:latin typeface="+mn-lt"/>
          <a:ea typeface="+mn-ea"/>
          <a:cs typeface="+mn-cs"/>
        </a:defRPr>
      </a:lvl8pPr>
      <a:lvl9pPr marL="3656965" algn="l" defTabSz="9140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119.23.133.128:8080/" TargetMode="Externa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3441978" y="742479"/>
            <a:ext cx="5314396" cy="5373044"/>
          </a:xfrm>
          <a:custGeom>
            <a:avLst/>
            <a:gdLst>
              <a:gd name="T0" fmla="*/ 1203 w 1622"/>
              <a:gd name="T1" fmla="*/ 57 h 1622"/>
              <a:gd name="T2" fmla="*/ 1067 w 1622"/>
              <a:gd name="T3" fmla="*/ 0 h 1622"/>
              <a:gd name="T4" fmla="*/ 555 w 1622"/>
              <a:gd name="T5" fmla="*/ 0 h 1622"/>
              <a:gd name="T6" fmla="*/ 419 w 1622"/>
              <a:gd name="T7" fmla="*/ 57 h 1622"/>
              <a:gd name="T8" fmla="*/ 57 w 1622"/>
              <a:gd name="T9" fmla="*/ 419 h 1622"/>
              <a:gd name="T10" fmla="*/ 0 w 1622"/>
              <a:gd name="T11" fmla="*/ 555 h 1622"/>
              <a:gd name="T12" fmla="*/ 0 w 1622"/>
              <a:gd name="T13" fmla="*/ 1067 h 1622"/>
              <a:gd name="T14" fmla="*/ 57 w 1622"/>
              <a:gd name="T15" fmla="*/ 1204 h 1622"/>
              <a:gd name="T16" fmla="*/ 419 w 1622"/>
              <a:gd name="T17" fmla="*/ 1565 h 1622"/>
              <a:gd name="T18" fmla="*/ 555 w 1622"/>
              <a:gd name="T19" fmla="*/ 1622 h 1622"/>
              <a:gd name="T20" fmla="*/ 1067 w 1622"/>
              <a:gd name="T21" fmla="*/ 1622 h 1622"/>
              <a:gd name="T22" fmla="*/ 1203 w 1622"/>
              <a:gd name="T23" fmla="*/ 1565 h 1622"/>
              <a:gd name="T24" fmla="*/ 1565 w 1622"/>
              <a:gd name="T25" fmla="*/ 1204 h 1622"/>
              <a:gd name="T26" fmla="*/ 1622 w 1622"/>
              <a:gd name="T27" fmla="*/ 1067 h 1622"/>
              <a:gd name="T28" fmla="*/ 1622 w 1622"/>
              <a:gd name="T29" fmla="*/ 555 h 1622"/>
              <a:gd name="T30" fmla="*/ 1565 w 1622"/>
              <a:gd name="T31" fmla="*/ 419 h 1622"/>
              <a:gd name="T32" fmla="*/ 1203 w 1622"/>
              <a:gd name="T33" fmla="*/ 57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2" h="1622">
                <a:moveTo>
                  <a:pt x="1203" y="57"/>
                </a:moveTo>
                <a:cubicBezTo>
                  <a:pt x="1172" y="26"/>
                  <a:pt x="1111" y="0"/>
                  <a:pt x="1067" y="0"/>
                </a:cubicBezTo>
                <a:cubicBezTo>
                  <a:pt x="555" y="0"/>
                  <a:pt x="555" y="0"/>
                  <a:pt x="555" y="0"/>
                </a:cubicBezTo>
                <a:cubicBezTo>
                  <a:pt x="511" y="0"/>
                  <a:pt x="450" y="26"/>
                  <a:pt x="419" y="57"/>
                </a:cubicBezTo>
                <a:cubicBezTo>
                  <a:pt x="57" y="419"/>
                  <a:pt x="57" y="419"/>
                  <a:pt x="57" y="419"/>
                </a:cubicBezTo>
                <a:cubicBezTo>
                  <a:pt x="26" y="450"/>
                  <a:pt x="0" y="511"/>
                  <a:pt x="0" y="555"/>
                </a:cubicBezTo>
                <a:cubicBezTo>
                  <a:pt x="0" y="1067"/>
                  <a:pt x="0" y="1067"/>
                  <a:pt x="0" y="1067"/>
                </a:cubicBezTo>
                <a:cubicBezTo>
                  <a:pt x="0" y="1111"/>
                  <a:pt x="26" y="1173"/>
                  <a:pt x="57" y="1204"/>
                </a:cubicBezTo>
                <a:cubicBezTo>
                  <a:pt x="419" y="1565"/>
                  <a:pt x="419" y="1565"/>
                  <a:pt x="419" y="1565"/>
                </a:cubicBezTo>
                <a:cubicBezTo>
                  <a:pt x="450" y="1597"/>
                  <a:pt x="511" y="1622"/>
                  <a:pt x="555" y="1622"/>
                </a:cubicBezTo>
                <a:cubicBezTo>
                  <a:pt x="1067" y="1622"/>
                  <a:pt x="1067" y="1622"/>
                  <a:pt x="1067" y="1622"/>
                </a:cubicBezTo>
                <a:cubicBezTo>
                  <a:pt x="1111" y="1622"/>
                  <a:pt x="1172" y="1597"/>
                  <a:pt x="1203" y="1565"/>
                </a:cubicBezTo>
                <a:cubicBezTo>
                  <a:pt x="1565" y="1204"/>
                  <a:pt x="1565" y="1204"/>
                  <a:pt x="1565" y="1204"/>
                </a:cubicBezTo>
                <a:cubicBezTo>
                  <a:pt x="1596" y="1173"/>
                  <a:pt x="1622" y="1111"/>
                  <a:pt x="1622" y="1067"/>
                </a:cubicBezTo>
                <a:cubicBezTo>
                  <a:pt x="1622" y="555"/>
                  <a:pt x="1622" y="555"/>
                  <a:pt x="1622" y="555"/>
                </a:cubicBezTo>
                <a:cubicBezTo>
                  <a:pt x="1622" y="511"/>
                  <a:pt x="1596" y="450"/>
                  <a:pt x="1565" y="419"/>
                </a:cubicBezTo>
                <a:lnTo>
                  <a:pt x="1203" y="57"/>
                </a:lnTo>
                <a:close/>
              </a:path>
            </a:pathLst>
          </a:custGeom>
          <a:solidFill>
            <a:schemeClr val="bg1">
              <a:alpha val="20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61" name="文本框 60"/>
          <p:cNvSpPr txBox="1"/>
          <p:nvPr/>
        </p:nvSpPr>
        <p:spPr>
          <a:xfrm>
            <a:off x="4955396" y="1715813"/>
            <a:ext cx="2262159" cy="1323439"/>
          </a:xfrm>
          <a:prstGeom prst="rect">
            <a:avLst/>
          </a:prstGeom>
          <a:noFill/>
        </p:spPr>
        <p:txBody>
          <a:bodyPr wrap="none" rtlCol="0">
            <a:spAutoFit/>
          </a:bodyPr>
          <a:lstStyle/>
          <a:p>
            <a:pPr algn="ctr"/>
            <a:r>
              <a:rPr lang="en-US" altLang="zh-CN" sz="8000" b="1" dirty="0" smtClean="0">
                <a:solidFill>
                  <a:schemeClr val="bg2"/>
                </a:solidFill>
                <a:cs typeface="+mn-ea"/>
                <a:sym typeface="+mn-lt"/>
              </a:rPr>
              <a:t>2017</a:t>
            </a:r>
            <a:endParaRPr lang="zh-CN" altLang="en-US" sz="8000" b="1" dirty="0">
              <a:solidFill>
                <a:schemeClr val="bg2"/>
              </a:solidFill>
              <a:cs typeface="+mn-ea"/>
              <a:sym typeface="+mn-lt"/>
            </a:endParaRPr>
          </a:p>
        </p:txBody>
      </p:sp>
      <p:sp>
        <p:nvSpPr>
          <p:cNvPr id="62" name="矩形 6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808673" y="4723722"/>
            <a:ext cx="4549254" cy="369332"/>
          </a:xfrm>
          <a:prstGeom prst="rect">
            <a:avLst/>
          </a:prstGeom>
        </p:spPr>
        <p:txBody>
          <a:bodyPr wrap="square">
            <a:spAutoFit/>
          </a:bodyPr>
          <a:lstStyle/>
          <a:p>
            <a:pPr algn="ctr"/>
            <a:r>
              <a:rPr lang="zh-CN" altLang="en-US" dirty="0" smtClean="0">
                <a:solidFill>
                  <a:schemeClr val="bg1"/>
                </a:solidFill>
                <a:cs typeface="+mn-ea"/>
                <a:sym typeface="+mn-lt"/>
              </a:rPr>
              <a:t>深圳市银拓科技有限公司</a:t>
            </a:r>
            <a:endParaRPr lang="zh-CN" altLang="en-US" dirty="0">
              <a:solidFill>
                <a:schemeClr val="bg1"/>
              </a:solidFill>
              <a:cs typeface="+mn-ea"/>
              <a:sym typeface="+mn-lt"/>
            </a:endParaRPr>
          </a:p>
        </p:txBody>
      </p:sp>
      <p:sp>
        <p:nvSpPr>
          <p:cNvPr id="63" name="文本框 62"/>
          <p:cNvSpPr txBox="1"/>
          <p:nvPr/>
        </p:nvSpPr>
        <p:spPr>
          <a:xfrm>
            <a:off x="4147483" y="2977293"/>
            <a:ext cx="3877985" cy="1200329"/>
          </a:xfrm>
          <a:prstGeom prst="rect">
            <a:avLst/>
          </a:prstGeom>
          <a:noFill/>
        </p:spPr>
        <p:txBody>
          <a:bodyPr wrap="none" rtlCol="0">
            <a:spAutoFit/>
          </a:bodyPr>
          <a:lstStyle/>
          <a:p>
            <a:pPr algn="ctr"/>
            <a:r>
              <a:rPr lang="zh-CN" altLang="en-US" sz="3600" b="1" dirty="0" smtClean="0">
                <a:solidFill>
                  <a:schemeClr val="bg1"/>
                </a:solidFill>
                <a:cs typeface="+mn-ea"/>
                <a:sym typeface="+mn-lt"/>
              </a:rPr>
              <a:t>中国票据交易系统</a:t>
            </a:r>
            <a:endParaRPr lang="en-US" altLang="zh-CN" sz="3600" b="1" dirty="0" smtClean="0">
              <a:solidFill>
                <a:schemeClr val="bg1"/>
              </a:solidFill>
              <a:cs typeface="+mn-ea"/>
              <a:sym typeface="+mn-lt"/>
            </a:endParaRPr>
          </a:p>
          <a:p>
            <a:pPr algn="ctr"/>
            <a:r>
              <a:rPr lang="zh-CN" altLang="en-US" sz="3600" b="1" dirty="0" smtClean="0">
                <a:solidFill>
                  <a:schemeClr val="bg1"/>
                </a:solidFill>
                <a:cs typeface="+mn-ea"/>
                <a:sym typeface="+mn-lt"/>
              </a:rPr>
              <a:t>仿真测试软件介绍</a:t>
            </a:r>
            <a:endParaRPr lang="zh-CN" altLang="en-US" sz="3600" b="1" dirty="0">
              <a:solidFill>
                <a:schemeClr val="bg1"/>
              </a:solidFill>
              <a:cs typeface="+mn-ea"/>
              <a:sym typeface="+mn-lt"/>
            </a:endParaRPr>
          </a:p>
        </p:txBody>
      </p:sp>
      <p:sp>
        <p:nvSpPr>
          <p:cNvPr id="31" name="矩形 3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204809" y="3532980"/>
            <a:ext cx="3782382" cy="444242"/>
          </a:xfrm>
          <a:prstGeom prst="rect">
            <a:avLst/>
          </a:prstGeom>
        </p:spPr>
        <p:txBody>
          <a:bodyPr wrap="square" anchor="ctr" anchorCtr="0">
            <a:noAutofit/>
          </a:bodyPr>
          <a:lstStyle/>
          <a:p>
            <a:pPr algn="ctr"/>
            <a:endParaRPr lang="zh-CN" altLang="en-US" sz="1400" dirty="0">
              <a:solidFill>
                <a:schemeClr val="bg1"/>
              </a:solidFill>
              <a:cs typeface="+mn-ea"/>
              <a:sym typeface="+mn-lt"/>
            </a:endParaRPr>
          </a:p>
        </p:txBody>
      </p:sp>
      <p:grpSp>
        <p:nvGrpSpPr>
          <p:cNvPr id="12" name="组合 11"/>
          <p:cNvGrpSpPr/>
          <p:nvPr/>
        </p:nvGrpSpPr>
        <p:grpSpPr>
          <a:xfrm>
            <a:off x="5645978" y="4383070"/>
            <a:ext cx="874644" cy="0"/>
            <a:chOff x="5625548" y="3867892"/>
            <a:chExt cx="874644" cy="0"/>
          </a:xfrm>
        </p:grpSpPr>
        <p:cxnSp>
          <p:nvCxnSpPr>
            <p:cNvPr id="33" name="直接连接符 32"/>
            <p:cNvCxnSpPr/>
            <p:nvPr/>
          </p:nvCxnSpPr>
          <p:spPr>
            <a:xfrm>
              <a:off x="5625548"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843428"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061306"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80749"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0" name="Oval 65_1"/>
          <p:cNvSpPr/>
          <p:nvPr/>
        </p:nvSpPr>
        <p:spPr>
          <a:xfrm>
            <a:off x="3655085" y="975194"/>
            <a:ext cx="4882628" cy="4882628"/>
          </a:xfrm>
          <a:prstGeom prst="ellipse">
            <a:avLst/>
          </a:prstGeom>
          <a:no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Tree>
    <p:extLst>
      <p:ext uri="{BB962C8B-B14F-4D97-AF65-F5344CB8AC3E}">
        <p14:creationId xmlns:p14="http://schemas.microsoft.com/office/powerpoint/2010/main" val="20309227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2926" y="2492480"/>
            <a:ext cx="4473381" cy="2336117"/>
          </a:xfrm>
          <a:prstGeom prst="rect">
            <a:avLst/>
          </a:prstGeom>
        </p:spPr>
      </p:pic>
      <p:sp>
        <p:nvSpPr>
          <p:cNvPr id="8" name="Rectangle 7"/>
          <p:cNvSpPr/>
          <p:nvPr/>
        </p:nvSpPr>
        <p:spPr>
          <a:xfrm>
            <a:off x="3541629" y="5234085"/>
            <a:ext cx="5197199" cy="886461"/>
          </a:xfrm>
          <a:prstGeom prst="rect">
            <a:avLst/>
          </a:prstGeom>
        </p:spPr>
        <p:txBody>
          <a:bodyPr wrap="square">
            <a:spAutoFit/>
          </a:bodyPr>
          <a:lstStyle/>
          <a:p>
            <a:pPr algn="ctr">
              <a:lnSpc>
                <a:spcPct val="107000"/>
              </a:lnSpc>
              <a:spcAft>
                <a:spcPts val="800"/>
              </a:spcAft>
            </a:pPr>
            <a:r>
              <a:rPr lang="zh-CN" altLang="en-US" sz="1400" b="1" dirty="0" smtClean="0">
                <a:latin typeface="+mn-ea"/>
                <a:cs typeface="Open Sans" panose="020B0606030504020204" pitchFamily="34" charset="0"/>
              </a:rPr>
              <a:t>总说明</a:t>
            </a:r>
            <a:endParaRPr lang="en-US" sz="1400" b="1" dirty="0">
              <a:latin typeface="+mn-ea"/>
              <a:cs typeface="Open Sans" panose="020B0606030504020204" pitchFamily="34" charset="0"/>
            </a:endParaRPr>
          </a:p>
          <a:p>
            <a:pPr algn="ctr">
              <a:lnSpc>
                <a:spcPct val="107000"/>
              </a:lnSpc>
              <a:spcAft>
                <a:spcPts val="800"/>
              </a:spcAft>
            </a:pPr>
            <a:r>
              <a:rPr lang="zh-CN" altLang="en-US" sz="1400" dirty="0" smtClean="0">
                <a:effectLst/>
                <a:latin typeface="+mn-ea"/>
                <a:cs typeface="Open Sans" panose="020B0606030504020204" pitchFamily="34" charset="0"/>
              </a:rPr>
              <a:t>仿真可以无需接入联调和对手行互发报文进行业务往来即可实现系统的全方位测试</a:t>
            </a:r>
            <a:endParaRPr lang="en-US" sz="1400" dirty="0">
              <a:effectLst/>
              <a:latin typeface="+mn-ea"/>
              <a:cs typeface="Open Sans" panose="020B0606030504020204" pitchFamily="34" charset="0"/>
            </a:endParaRPr>
          </a:p>
        </p:txBody>
      </p:sp>
      <p:grpSp>
        <p:nvGrpSpPr>
          <p:cNvPr id="55" name="组合 54"/>
          <p:cNvGrpSpPr/>
          <p:nvPr/>
        </p:nvGrpSpPr>
        <p:grpSpPr>
          <a:xfrm>
            <a:off x="520700" y="3049775"/>
            <a:ext cx="3362226" cy="954107"/>
            <a:chOff x="698500" y="3284658"/>
            <a:chExt cx="3362226" cy="954107"/>
          </a:xfrm>
        </p:grpSpPr>
        <p:sp>
          <p:nvSpPr>
            <p:cNvPr id="16" name="TextBox 15"/>
            <p:cNvSpPr txBox="1"/>
            <p:nvPr/>
          </p:nvSpPr>
          <p:spPr>
            <a:xfrm>
              <a:off x="1341220" y="3284658"/>
              <a:ext cx="2719506" cy="954107"/>
            </a:xfrm>
            <a:prstGeom prst="rect">
              <a:avLst/>
            </a:prstGeom>
            <a:noFill/>
          </p:spPr>
          <p:txBody>
            <a:bodyPr wrap="square" rtlCol="0">
              <a:spAutoFit/>
            </a:bodyPr>
            <a:lstStyle/>
            <a:p>
              <a:r>
                <a:rPr lang="zh-CN" altLang="en-US" sz="1400" b="1" dirty="0" smtClean="0">
                  <a:latin typeface="+mn-ea"/>
                  <a:cs typeface="Open Sans" panose="020B0606030504020204" pitchFamily="34" charset="0"/>
                </a:rPr>
                <a:t>全面的</a:t>
              </a:r>
              <a:r>
                <a:rPr lang="zh-CN" altLang="en-US" sz="1400" b="1" dirty="0">
                  <a:latin typeface="+mn-ea"/>
                  <a:cs typeface="Open Sans" panose="020B0606030504020204" pitchFamily="34" charset="0"/>
                </a:rPr>
                <a:t>业务</a:t>
              </a:r>
              <a:r>
                <a:rPr lang="zh-CN" altLang="en-US" sz="1400" b="1" dirty="0" smtClean="0">
                  <a:latin typeface="+mn-ea"/>
                  <a:cs typeface="Open Sans" panose="020B0606030504020204" pitchFamily="34" charset="0"/>
                </a:rPr>
                <a:t>功能，全报文支持</a:t>
              </a:r>
              <a:endParaRPr lang="en-US" sz="1400" b="1" dirty="0" smtClean="0">
                <a:latin typeface="+mn-ea"/>
                <a:cs typeface="Open Sans" panose="020B0606030504020204" pitchFamily="34" charset="0"/>
              </a:endParaRPr>
            </a:p>
            <a:p>
              <a:r>
                <a:rPr lang="zh-CN" altLang="en-US" sz="1400" dirty="0" smtClean="0">
                  <a:latin typeface="微软雅黑" panose="020B0503020204020204" pitchFamily="34" charset="-122"/>
                  <a:ea typeface="微软雅黑" panose="020B0503020204020204" pitchFamily="34" charset="-122"/>
                </a:rPr>
                <a:t>票交系统的所有业务功能都能模拟，可进行全面业务</a:t>
              </a:r>
              <a:r>
                <a:rPr lang="zh-CN" altLang="en-US" sz="1400" dirty="0">
                  <a:latin typeface="微软雅黑" panose="020B0503020204020204" pitchFamily="34" charset="-122"/>
                  <a:ea typeface="微软雅黑" panose="020B0503020204020204" pitchFamily="34" charset="-122"/>
                </a:rPr>
                <a:t>交互，报文</a:t>
              </a:r>
              <a:r>
                <a:rPr lang="zh-CN" altLang="en-US" sz="1400" dirty="0" smtClean="0">
                  <a:latin typeface="微软雅黑" panose="020B0503020204020204" pitchFamily="34" charset="-122"/>
                  <a:ea typeface="微软雅黑" panose="020B0503020204020204" pitchFamily="34" charset="-122"/>
                </a:rPr>
                <a:t>往来</a:t>
              </a:r>
              <a:endParaRPr lang="zh-CN" altLang="en-US" sz="14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698500" y="3386258"/>
              <a:ext cx="581353" cy="581353"/>
              <a:chOff x="914400" y="3030658"/>
              <a:chExt cx="581353" cy="581353"/>
            </a:xfrm>
          </p:grpSpPr>
          <p:sp>
            <p:nvSpPr>
              <p:cNvPr id="11" name="Rounded Rectangle 10"/>
              <p:cNvSpPr/>
              <p:nvPr/>
            </p:nvSpPr>
            <p:spPr>
              <a:xfrm>
                <a:off x="914400" y="3030658"/>
                <a:ext cx="581353" cy="581353"/>
              </a:xfrm>
              <a:prstGeom prst="roundRect">
                <a:avLst>
                  <a:gd name="adj" fmla="val 31735"/>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mn-ea"/>
                </a:endParaRPr>
              </a:p>
            </p:txBody>
          </p:sp>
          <p:sp>
            <p:nvSpPr>
              <p:cNvPr id="26" name="Freeform 103"/>
              <p:cNvSpPr>
                <a:spLocks noEditPoints="1"/>
              </p:cNvSpPr>
              <p:nvPr/>
            </p:nvSpPr>
            <p:spPr bwMode="auto">
              <a:xfrm>
                <a:off x="1077950" y="3191261"/>
                <a:ext cx="282146" cy="270284"/>
              </a:xfrm>
              <a:custGeom>
                <a:avLst/>
                <a:gdLst>
                  <a:gd name="T0" fmla="*/ 35 w 141"/>
                  <a:gd name="T1" fmla="*/ 135 h 135"/>
                  <a:gd name="T2" fmla="*/ 33 w 141"/>
                  <a:gd name="T3" fmla="*/ 134 h 135"/>
                  <a:gd name="T4" fmla="*/ 31 w 141"/>
                  <a:gd name="T5" fmla="*/ 131 h 135"/>
                  <a:gd name="T6" fmla="*/ 31 w 141"/>
                  <a:gd name="T7" fmla="*/ 100 h 135"/>
                  <a:gd name="T8" fmla="*/ 0 w 141"/>
                  <a:gd name="T9" fmla="*/ 55 h 135"/>
                  <a:gd name="T10" fmla="*/ 71 w 141"/>
                  <a:gd name="T11" fmla="*/ 0 h 135"/>
                  <a:gd name="T12" fmla="*/ 141 w 141"/>
                  <a:gd name="T13" fmla="*/ 55 h 135"/>
                  <a:gd name="T14" fmla="*/ 71 w 141"/>
                  <a:gd name="T15" fmla="*/ 110 h 135"/>
                  <a:gd name="T16" fmla="*/ 68 w 141"/>
                  <a:gd name="T17" fmla="*/ 110 h 135"/>
                  <a:gd name="T18" fmla="*/ 37 w 141"/>
                  <a:gd name="T19" fmla="*/ 134 h 135"/>
                  <a:gd name="T20" fmla="*/ 35 w 141"/>
                  <a:gd name="T21" fmla="*/ 135 h 135"/>
                  <a:gd name="T22" fmla="*/ 71 w 141"/>
                  <a:gd name="T23" fmla="*/ 8 h 135"/>
                  <a:gd name="T24" fmla="*/ 8 w 141"/>
                  <a:gd name="T25" fmla="*/ 55 h 135"/>
                  <a:gd name="T26" fmla="*/ 36 w 141"/>
                  <a:gd name="T27" fmla="*/ 94 h 135"/>
                  <a:gd name="T28" fmla="*/ 39 w 141"/>
                  <a:gd name="T29" fmla="*/ 98 h 135"/>
                  <a:gd name="T30" fmla="*/ 39 w 141"/>
                  <a:gd name="T31" fmla="*/ 122 h 135"/>
                  <a:gd name="T32" fmla="*/ 64 w 141"/>
                  <a:gd name="T33" fmla="*/ 102 h 135"/>
                  <a:gd name="T34" fmla="*/ 67 w 141"/>
                  <a:gd name="T35" fmla="*/ 102 h 135"/>
                  <a:gd name="T36" fmla="*/ 67 w 141"/>
                  <a:gd name="T37" fmla="*/ 102 h 135"/>
                  <a:gd name="T38" fmla="*/ 71 w 141"/>
                  <a:gd name="T39" fmla="*/ 102 h 135"/>
                  <a:gd name="T40" fmla="*/ 133 w 141"/>
                  <a:gd name="T41" fmla="*/ 55 h 135"/>
                  <a:gd name="T42" fmla="*/ 71 w 141"/>
                  <a:gd name="T43"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1" h="135">
                    <a:moveTo>
                      <a:pt x="35" y="135"/>
                    </a:moveTo>
                    <a:cubicBezTo>
                      <a:pt x="34" y="135"/>
                      <a:pt x="33" y="134"/>
                      <a:pt x="33" y="134"/>
                    </a:cubicBezTo>
                    <a:cubicBezTo>
                      <a:pt x="32" y="133"/>
                      <a:pt x="31" y="132"/>
                      <a:pt x="31" y="131"/>
                    </a:cubicBezTo>
                    <a:cubicBezTo>
                      <a:pt x="31" y="100"/>
                      <a:pt x="31" y="100"/>
                      <a:pt x="31" y="100"/>
                    </a:cubicBezTo>
                    <a:cubicBezTo>
                      <a:pt x="12" y="90"/>
                      <a:pt x="0" y="73"/>
                      <a:pt x="0" y="55"/>
                    </a:cubicBezTo>
                    <a:cubicBezTo>
                      <a:pt x="0" y="25"/>
                      <a:pt x="32" y="0"/>
                      <a:pt x="71" y="0"/>
                    </a:cubicBezTo>
                    <a:cubicBezTo>
                      <a:pt x="109" y="0"/>
                      <a:pt x="141" y="25"/>
                      <a:pt x="141" y="55"/>
                    </a:cubicBezTo>
                    <a:cubicBezTo>
                      <a:pt x="141" y="85"/>
                      <a:pt x="109" y="110"/>
                      <a:pt x="71" y="110"/>
                    </a:cubicBezTo>
                    <a:cubicBezTo>
                      <a:pt x="70" y="110"/>
                      <a:pt x="69" y="110"/>
                      <a:pt x="68" y="110"/>
                    </a:cubicBezTo>
                    <a:cubicBezTo>
                      <a:pt x="37" y="134"/>
                      <a:pt x="37" y="134"/>
                      <a:pt x="37" y="134"/>
                    </a:cubicBezTo>
                    <a:cubicBezTo>
                      <a:pt x="36" y="134"/>
                      <a:pt x="36" y="135"/>
                      <a:pt x="35" y="135"/>
                    </a:cubicBezTo>
                    <a:close/>
                    <a:moveTo>
                      <a:pt x="71" y="8"/>
                    </a:moveTo>
                    <a:cubicBezTo>
                      <a:pt x="36" y="8"/>
                      <a:pt x="8" y="29"/>
                      <a:pt x="8" y="55"/>
                    </a:cubicBezTo>
                    <a:cubicBezTo>
                      <a:pt x="8" y="71"/>
                      <a:pt x="19" y="85"/>
                      <a:pt x="36" y="94"/>
                    </a:cubicBezTo>
                    <a:cubicBezTo>
                      <a:pt x="38" y="95"/>
                      <a:pt x="39" y="96"/>
                      <a:pt x="39" y="98"/>
                    </a:cubicBezTo>
                    <a:cubicBezTo>
                      <a:pt x="39" y="122"/>
                      <a:pt x="39" y="122"/>
                      <a:pt x="39" y="122"/>
                    </a:cubicBezTo>
                    <a:cubicBezTo>
                      <a:pt x="64" y="102"/>
                      <a:pt x="64" y="102"/>
                      <a:pt x="64" y="102"/>
                    </a:cubicBezTo>
                    <a:cubicBezTo>
                      <a:pt x="65" y="102"/>
                      <a:pt x="66" y="101"/>
                      <a:pt x="67" y="102"/>
                    </a:cubicBezTo>
                    <a:cubicBezTo>
                      <a:pt x="67" y="102"/>
                      <a:pt x="67" y="102"/>
                      <a:pt x="67" y="102"/>
                    </a:cubicBezTo>
                    <a:cubicBezTo>
                      <a:pt x="69" y="102"/>
                      <a:pt x="70" y="102"/>
                      <a:pt x="71" y="102"/>
                    </a:cubicBezTo>
                    <a:cubicBezTo>
                      <a:pt x="105" y="102"/>
                      <a:pt x="133" y="81"/>
                      <a:pt x="133" y="55"/>
                    </a:cubicBezTo>
                    <a:cubicBezTo>
                      <a:pt x="133" y="29"/>
                      <a:pt x="105" y="8"/>
                      <a:pt x="7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grpSp>
        <p:nvGrpSpPr>
          <p:cNvPr id="68" name="组合 67"/>
          <p:cNvGrpSpPr/>
          <p:nvPr/>
        </p:nvGrpSpPr>
        <p:grpSpPr>
          <a:xfrm>
            <a:off x="520700" y="1874105"/>
            <a:ext cx="3314699" cy="738664"/>
            <a:chOff x="698500" y="1809127"/>
            <a:chExt cx="3314699" cy="738664"/>
          </a:xfrm>
        </p:grpSpPr>
        <p:sp>
          <p:nvSpPr>
            <p:cNvPr id="15" name="TextBox 14"/>
            <p:cNvSpPr txBox="1"/>
            <p:nvPr/>
          </p:nvSpPr>
          <p:spPr>
            <a:xfrm>
              <a:off x="1341220" y="1809127"/>
              <a:ext cx="2671979" cy="738664"/>
            </a:xfrm>
            <a:prstGeom prst="rect">
              <a:avLst/>
            </a:prstGeom>
            <a:noFill/>
          </p:spPr>
          <p:txBody>
            <a:bodyPr wrap="square" rtlCol="0">
              <a:spAutoFit/>
            </a:bodyPr>
            <a:lstStyle/>
            <a:p>
              <a:r>
                <a:rPr lang="zh-CN" altLang="en-US" sz="1400" b="1" dirty="0" smtClean="0">
                  <a:latin typeface="+mn-ea"/>
                  <a:cs typeface="Open Sans" panose="020B0606030504020204" pitchFamily="34" charset="0"/>
                </a:rPr>
                <a:t>仿真安装简便</a:t>
              </a:r>
              <a:endParaRPr lang="en-US" sz="1400" b="1" dirty="0">
                <a:latin typeface="+mn-ea"/>
                <a:cs typeface="Open Sans" panose="020B0606030504020204" pitchFamily="34" charset="0"/>
              </a:endParaRPr>
            </a:p>
            <a:p>
              <a:r>
                <a:rPr lang="zh-CN" altLang="en-US" sz="1400" dirty="0">
                  <a:latin typeface="+mn-ea"/>
                  <a:cs typeface="Open Sans" panose="020B0606030504020204" pitchFamily="34" charset="0"/>
                </a:rPr>
                <a:t>简便的安装过程，可采用虚拟机安装</a:t>
              </a:r>
              <a:r>
                <a:rPr lang="zh-CN" altLang="en-US" sz="1400" dirty="0" smtClean="0">
                  <a:latin typeface="+mn-ea"/>
                  <a:cs typeface="Open Sans" panose="020B0606030504020204" pitchFamily="34" charset="0"/>
                </a:rPr>
                <a:t>方式，可配置多套环境</a:t>
              </a:r>
              <a:endParaRPr lang="zh-CN" altLang="en-US" sz="1400" dirty="0">
                <a:latin typeface="+mn-ea"/>
                <a:cs typeface="Open Sans" panose="020B0606030504020204" pitchFamily="34" charset="0"/>
              </a:endParaRPr>
            </a:p>
          </p:txBody>
        </p:sp>
        <p:grpSp>
          <p:nvGrpSpPr>
            <p:cNvPr id="4" name="组合 3"/>
            <p:cNvGrpSpPr/>
            <p:nvPr/>
          </p:nvGrpSpPr>
          <p:grpSpPr>
            <a:xfrm>
              <a:off x="698500" y="1812549"/>
              <a:ext cx="581353" cy="581353"/>
              <a:chOff x="914400" y="1812549"/>
              <a:chExt cx="581353" cy="581353"/>
            </a:xfrm>
          </p:grpSpPr>
          <p:sp>
            <p:nvSpPr>
              <p:cNvPr id="9" name="Rounded Rectangle 8"/>
              <p:cNvSpPr/>
              <p:nvPr/>
            </p:nvSpPr>
            <p:spPr>
              <a:xfrm>
                <a:off x="914400" y="1812549"/>
                <a:ext cx="581353" cy="581353"/>
              </a:xfrm>
              <a:prstGeom prst="roundRect">
                <a:avLst>
                  <a:gd name="adj" fmla="val 31735"/>
                </a:avLst>
              </a:prstGeom>
              <a:solidFill>
                <a:srgbClr val="2C6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mn-ea"/>
                </a:endParaRPr>
              </a:p>
            </p:txBody>
          </p:sp>
          <p:grpSp>
            <p:nvGrpSpPr>
              <p:cNvPr id="27" name="组合 26"/>
              <p:cNvGrpSpPr/>
              <p:nvPr/>
            </p:nvGrpSpPr>
            <p:grpSpPr>
              <a:xfrm>
                <a:off x="1068063" y="1938095"/>
                <a:ext cx="301919" cy="301919"/>
                <a:chOff x="11127521" y="5582383"/>
                <a:chExt cx="375798" cy="375798"/>
              </a:xfrm>
            </p:grpSpPr>
            <p:sp>
              <p:nvSpPr>
                <p:cNvPr id="28" name="Freeform 291"/>
                <p:cNvSpPr>
                  <a:spLocks/>
                </p:cNvSpPr>
                <p:nvPr/>
              </p:nvSpPr>
              <p:spPr bwMode="auto">
                <a:xfrm>
                  <a:off x="11127521" y="5582383"/>
                  <a:ext cx="375798" cy="375798"/>
                </a:xfrm>
                <a:custGeom>
                  <a:avLst/>
                  <a:gdLst>
                    <a:gd name="T0" fmla="*/ 124 w 128"/>
                    <a:gd name="T1" fmla="*/ 128 h 128"/>
                    <a:gd name="T2" fmla="*/ 4 w 128"/>
                    <a:gd name="T3" fmla="*/ 128 h 128"/>
                    <a:gd name="T4" fmla="*/ 0 w 128"/>
                    <a:gd name="T5" fmla="*/ 124 h 128"/>
                    <a:gd name="T6" fmla="*/ 0 w 128"/>
                    <a:gd name="T7" fmla="*/ 4 h 128"/>
                    <a:gd name="T8" fmla="*/ 4 w 128"/>
                    <a:gd name="T9" fmla="*/ 0 h 128"/>
                    <a:gd name="T10" fmla="*/ 8 w 128"/>
                    <a:gd name="T11" fmla="*/ 4 h 128"/>
                    <a:gd name="T12" fmla="*/ 8 w 128"/>
                    <a:gd name="T13" fmla="*/ 120 h 128"/>
                    <a:gd name="T14" fmla="*/ 124 w 128"/>
                    <a:gd name="T15" fmla="*/ 120 h 128"/>
                    <a:gd name="T16" fmla="*/ 128 w 128"/>
                    <a:gd name="T17" fmla="*/ 124 h 128"/>
                    <a:gd name="T18" fmla="*/ 124 w 128"/>
                    <a:gd name="T19"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124" y="128"/>
                      </a:moveTo>
                      <a:cubicBezTo>
                        <a:pt x="4" y="128"/>
                        <a:pt x="4" y="128"/>
                        <a:pt x="4" y="128"/>
                      </a:cubicBezTo>
                      <a:cubicBezTo>
                        <a:pt x="1" y="128"/>
                        <a:pt x="0" y="126"/>
                        <a:pt x="0" y="124"/>
                      </a:cubicBezTo>
                      <a:cubicBezTo>
                        <a:pt x="0" y="4"/>
                        <a:pt x="0" y="4"/>
                        <a:pt x="0" y="4"/>
                      </a:cubicBezTo>
                      <a:cubicBezTo>
                        <a:pt x="0" y="2"/>
                        <a:pt x="1" y="0"/>
                        <a:pt x="4" y="0"/>
                      </a:cubicBezTo>
                      <a:cubicBezTo>
                        <a:pt x="6" y="0"/>
                        <a:pt x="8" y="2"/>
                        <a:pt x="8" y="4"/>
                      </a:cubicBezTo>
                      <a:cubicBezTo>
                        <a:pt x="8" y="120"/>
                        <a:pt x="8" y="120"/>
                        <a:pt x="8" y="120"/>
                      </a:cubicBezTo>
                      <a:cubicBezTo>
                        <a:pt x="124" y="120"/>
                        <a:pt x="124" y="120"/>
                        <a:pt x="124" y="120"/>
                      </a:cubicBezTo>
                      <a:cubicBezTo>
                        <a:pt x="126" y="120"/>
                        <a:pt x="128" y="122"/>
                        <a:pt x="128" y="124"/>
                      </a:cubicBezTo>
                      <a:cubicBezTo>
                        <a:pt x="128" y="126"/>
                        <a:pt x="126" y="128"/>
                        <a:pt x="124" y="1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29" name="Freeform 292"/>
                <p:cNvSpPr>
                  <a:spLocks noEditPoints="1"/>
                </p:cNvSpPr>
                <p:nvPr/>
              </p:nvSpPr>
              <p:spPr bwMode="auto">
                <a:xfrm>
                  <a:off x="11286274" y="5608428"/>
                  <a:ext cx="79376" cy="302623"/>
                </a:xfrm>
                <a:custGeom>
                  <a:avLst/>
                  <a:gdLst>
                    <a:gd name="T0" fmla="*/ 23 w 27"/>
                    <a:gd name="T1" fmla="*/ 103 h 103"/>
                    <a:gd name="T2" fmla="*/ 4 w 27"/>
                    <a:gd name="T3" fmla="*/ 103 h 103"/>
                    <a:gd name="T4" fmla="*/ 0 w 27"/>
                    <a:gd name="T5" fmla="*/ 99 h 103"/>
                    <a:gd name="T6" fmla="*/ 0 w 27"/>
                    <a:gd name="T7" fmla="*/ 4 h 103"/>
                    <a:gd name="T8" fmla="*/ 4 w 27"/>
                    <a:gd name="T9" fmla="*/ 0 h 103"/>
                    <a:gd name="T10" fmla="*/ 23 w 27"/>
                    <a:gd name="T11" fmla="*/ 0 h 103"/>
                    <a:gd name="T12" fmla="*/ 27 w 27"/>
                    <a:gd name="T13" fmla="*/ 4 h 103"/>
                    <a:gd name="T14" fmla="*/ 27 w 27"/>
                    <a:gd name="T15" fmla="*/ 99 h 103"/>
                    <a:gd name="T16" fmla="*/ 23 w 27"/>
                    <a:gd name="T17" fmla="*/ 103 h 103"/>
                    <a:gd name="T18" fmla="*/ 8 w 27"/>
                    <a:gd name="T19" fmla="*/ 95 h 103"/>
                    <a:gd name="T20" fmla="*/ 19 w 27"/>
                    <a:gd name="T21" fmla="*/ 95 h 103"/>
                    <a:gd name="T22" fmla="*/ 19 w 27"/>
                    <a:gd name="T23" fmla="*/ 8 h 103"/>
                    <a:gd name="T24" fmla="*/ 8 w 27"/>
                    <a:gd name="T25" fmla="*/ 8 h 103"/>
                    <a:gd name="T26" fmla="*/ 8 w 27"/>
                    <a:gd name="T27" fmla="*/ 9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103">
                      <a:moveTo>
                        <a:pt x="23" y="103"/>
                      </a:moveTo>
                      <a:cubicBezTo>
                        <a:pt x="4" y="103"/>
                        <a:pt x="4" y="103"/>
                        <a:pt x="4" y="103"/>
                      </a:cubicBezTo>
                      <a:cubicBezTo>
                        <a:pt x="2" y="103"/>
                        <a:pt x="0" y="101"/>
                        <a:pt x="0" y="99"/>
                      </a:cubicBezTo>
                      <a:cubicBezTo>
                        <a:pt x="0" y="4"/>
                        <a:pt x="0" y="4"/>
                        <a:pt x="0" y="4"/>
                      </a:cubicBezTo>
                      <a:cubicBezTo>
                        <a:pt x="0" y="2"/>
                        <a:pt x="2" y="0"/>
                        <a:pt x="4" y="0"/>
                      </a:cubicBezTo>
                      <a:cubicBezTo>
                        <a:pt x="23" y="0"/>
                        <a:pt x="23" y="0"/>
                        <a:pt x="23" y="0"/>
                      </a:cubicBezTo>
                      <a:cubicBezTo>
                        <a:pt x="25" y="0"/>
                        <a:pt x="27" y="2"/>
                        <a:pt x="27" y="4"/>
                      </a:cubicBezTo>
                      <a:cubicBezTo>
                        <a:pt x="27" y="99"/>
                        <a:pt x="27" y="99"/>
                        <a:pt x="27" y="99"/>
                      </a:cubicBezTo>
                      <a:cubicBezTo>
                        <a:pt x="27" y="101"/>
                        <a:pt x="25" y="103"/>
                        <a:pt x="23" y="103"/>
                      </a:cubicBezTo>
                      <a:close/>
                      <a:moveTo>
                        <a:pt x="8" y="95"/>
                      </a:moveTo>
                      <a:cubicBezTo>
                        <a:pt x="19" y="95"/>
                        <a:pt x="19" y="95"/>
                        <a:pt x="19" y="95"/>
                      </a:cubicBezTo>
                      <a:cubicBezTo>
                        <a:pt x="19" y="8"/>
                        <a:pt x="19" y="8"/>
                        <a:pt x="19" y="8"/>
                      </a:cubicBezTo>
                      <a:cubicBezTo>
                        <a:pt x="8" y="8"/>
                        <a:pt x="8" y="8"/>
                        <a:pt x="8" y="8"/>
                      </a:cubicBezTo>
                      <a:lnTo>
                        <a:pt x="8" y="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30" name="Freeform 293"/>
                <p:cNvSpPr>
                  <a:spLocks noEditPoints="1"/>
                </p:cNvSpPr>
                <p:nvPr/>
              </p:nvSpPr>
              <p:spPr bwMode="auto">
                <a:xfrm>
                  <a:off x="11174650" y="5808109"/>
                  <a:ext cx="75656" cy="102941"/>
                </a:xfrm>
                <a:custGeom>
                  <a:avLst/>
                  <a:gdLst>
                    <a:gd name="T0" fmla="*/ 22 w 26"/>
                    <a:gd name="T1" fmla="*/ 35 h 35"/>
                    <a:gd name="T2" fmla="*/ 4 w 26"/>
                    <a:gd name="T3" fmla="*/ 35 h 35"/>
                    <a:gd name="T4" fmla="*/ 0 w 26"/>
                    <a:gd name="T5" fmla="*/ 31 h 35"/>
                    <a:gd name="T6" fmla="*/ 0 w 26"/>
                    <a:gd name="T7" fmla="*/ 4 h 35"/>
                    <a:gd name="T8" fmla="*/ 4 w 26"/>
                    <a:gd name="T9" fmla="*/ 0 h 35"/>
                    <a:gd name="T10" fmla="*/ 22 w 26"/>
                    <a:gd name="T11" fmla="*/ 0 h 35"/>
                    <a:gd name="T12" fmla="*/ 26 w 26"/>
                    <a:gd name="T13" fmla="*/ 4 h 35"/>
                    <a:gd name="T14" fmla="*/ 26 w 26"/>
                    <a:gd name="T15" fmla="*/ 31 h 35"/>
                    <a:gd name="T16" fmla="*/ 22 w 26"/>
                    <a:gd name="T17" fmla="*/ 35 h 35"/>
                    <a:gd name="T18" fmla="*/ 8 w 26"/>
                    <a:gd name="T19" fmla="*/ 27 h 35"/>
                    <a:gd name="T20" fmla="*/ 18 w 26"/>
                    <a:gd name="T21" fmla="*/ 27 h 35"/>
                    <a:gd name="T22" fmla="*/ 18 w 26"/>
                    <a:gd name="T23" fmla="*/ 8 h 35"/>
                    <a:gd name="T24" fmla="*/ 8 w 26"/>
                    <a:gd name="T25" fmla="*/ 8 h 35"/>
                    <a:gd name="T26" fmla="*/ 8 w 26"/>
                    <a:gd name="T27"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5">
                      <a:moveTo>
                        <a:pt x="22" y="35"/>
                      </a:moveTo>
                      <a:cubicBezTo>
                        <a:pt x="4" y="35"/>
                        <a:pt x="4" y="35"/>
                        <a:pt x="4" y="35"/>
                      </a:cubicBezTo>
                      <a:cubicBezTo>
                        <a:pt x="1" y="35"/>
                        <a:pt x="0" y="33"/>
                        <a:pt x="0" y="31"/>
                      </a:cubicBezTo>
                      <a:cubicBezTo>
                        <a:pt x="0" y="4"/>
                        <a:pt x="0" y="4"/>
                        <a:pt x="0" y="4"/>
                      </a:cubicBezTo>
                      <a:cubicBezTo>
                        <a:pt x="0" y="2"/>
                        <a:pt x="1" y="0"/>
                        <a:pt x="4" y="0"/>
                      </a:cubicBezTo>
                      <a:cubicBezTo>
                        <a:pt x="22" y="0"/>
                        <a:pt x="22" y="0"/>
                        <a:pt x="22" y="0"/>
                      </a:cubicBezTo>
                      <a:cubicBezTo>
                        <a:pt x="25" y="0"/>
                        <a:pt x="26" y="2"/>
                        <a:pt x="26" y="4"/>
                      </a:cubicBezTo>
                      <a:cubicBezTo>
                        <a:pt x="26" y="31"/>
                        <a:pt x="26" y="31"/>
                        <a:pt x="26" y="31"/>
                      </a:cubicBezTo>
                      <a:cubicBezTo>
                        <a:pt x="26" y="33"/>
                        <a:pt x="25" y="35"/>
                        <a:pt x="22" y="35"/>
                      </a:cubicBezTo>
                      <a:close/>
                      <a:moveTo>
                        <a:pt x="8" y="27"/>
                      </a:moveTo>
                      <a:cubicBezTo>
                        <a:pt x="18" y="27"/>
                        <a:pt x="18" y="27"/>
                        <a:pt x="18" y="27"/>
                      </a:cubicBezTo>
                      <a:cubicBezTo>
                        <a:pt x="18" y="8"/>
                        <a:pt x="18" y="8"/>
                        <a:pt x="18" y="8"/>
                      </a:cubicBezTo>
                      <a:cubicBezTo>
                        <a:pt x="8" y="8"/>
                        <a:pt x="8" y="8"/>
                        <a:pt x="8" y="8"/>
                      </a:cubicBezTo>
                      <a:lnTo>
                        <a:pt x="8"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31" name="Freeform 294"/>
                <p:cNvSpPr>
                  <a:spLocks noEditPoints="1"/>
                </p:cNvSpPr>
                <p:nvPr/>
              </p:nvSpPr>
              <p:spPr bwMode="auto">
                <a:xfrm>
                  <a:off x="11400377" y="5726252"/>
                  <a:ext cx="79376" cy="184798"/>
                </a:xfrm>
                <a:custGeom>
                  <a:avLst/>
                  <a:gdLst>
                    <a:gd name="T0" fmla="*/ 23 w 27"/>
                    <a:gd name="T1" fmla="*/ 63 h 63"/>
                    <a:gd name="T2" fmla="*/ 4 w 27"/>
                    <a:gd name="T3" fmla="*/ 63 h 63"/>
                    <a:gd name="T4" fmla="*/ 0 w 27"/>
                    <a:gd name="T5" fmla="*/ 59 h 63"/>
                    <a:gd name="T6" fmla="*/ 0 w 27"/>
                    <a:gd name="T7" fmla="*/ 4 h 63"/>
                    <a:gd name="T8" fmla="*/ 4 w 27"/>
                    <a:gd name="T9" fmla="*/ 0 h 63"/>
                    <a:gd name="T10" fmla="*/ 23 w 27"/>
                    <a:gd name="T11" fmla="*/ 0 h 63"/>
                    <a:gd name="T12" fmla="*/ 27 w 27"/>
                    <a:gd name="T13" fmla="*/ 4 h 63"/>
                    <a:gd name="T14" fmla="*/ 27 w 27"/>
                    <a:gd name="T15" fmla="*/ 59 h 63"/>
                    <a:gd name="T16" fmla="*/ 23 w 27"/>
                    <a:gd name="T17" fmla="*/ 63 h 63"/>
                    <a:gd name="T18" fmla="*/ 8 w 27"/>
                    <a:gd name="T19" fmla="*/ 55 h 63"/>
                    <a:gd name="T20" fmla="*/ 19 w 27"/>
                    <a:gd name="T21" fmla="*/ 55 h 63"/>
                    <a:gd name="T22" fmla="*/ 19 w 27"/>
                    <a:gd name="T23" fmla="*/ 8 h 63"/>
                    <a:gd name="T24" fmla="*/ 8 w 27"/>
                    <a:gd name="T25" fmla="*/ 8 h 63"/>
                    <a:gd name="T26" fmla="*/ 8 w 27"/>
                    <a:gd name="T27"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63">
                      <a:moveTo>
                        <a:pt x="23" y="63"/>
                      </a:moveTo>
                      <a:cubicBezTo>
                        <a:pt x="4" y="63"/>
                        <a:pt x="4" y="63"/>
                        <a:pt x="4" y="63"/>
                      </a:cubicBezTo>
                      <a:cubicBezTo>
                        <a:pt x="2" y="63"/>
                        <a:pt x="0" y="61"/>
                        <a:pt x="0" y="59"/>
                      </a:cubicBezTo>
                      <a:cubicBezTo>
                        <a:pt x="0" y="4"/>
                        <a:pt x="0" y="4"/>
                        <a:pt x="0" y="4"/>
                      </a:cubicBezTo>
                      <a:cubicBezTo>
                        <a:pt x="0" y="2"/>
                        <a:pt x="2" y="0"/>
                        <a:pt x="4" y="0"/>
                      </a:cubicBezTo>
                      <a:cubicBezTo>
                        <a:pt x="23" y="0"/>
                        <a:pt x="23" y="0"/>
                        <a:pt x="23" y="0"/>
                      </a:cubicBezTo>
                      <a:cubicBezTo>
                        <a:pt x="25" y="0"/>
                        <a:pt x="27" y="2"/>
                        <a:pt x="27" y="4"/>
                      </a:cubicBezTo>
                      <a:cubicBezTo>
                        <a:pt x="27" y="59"/>
                        <a:pt x="27" y="59"/>
                        <a:pt x="27" y="59"/>
                      </a:cubicBezTo>
                      <a:cubicBezTo>
                        <a:pt x="27" y="61"/>
                        <a:pt x="25" y="63"/>
                        <a:pt x="23" y="63"/>
                      </a:cubicBezTo>
                      <a:close/>
                      <a:moveTo>
                        <a:pt x="8" y="55"/>
                      </a:moveTo>
                      <a:cubicBezTo>
                        <a:pt x="19" y="55"/>
                        <a:pt x="19" y="55"/>
                        <a:pt x="19" y="55"/>
                      </a:cubicBezTo>
                      <a:cubicBezTo>
                        <a:pt x="19" y="8"/>
                        <a:pt x="19" y="8"/>
                        <a:pt x="19" y="8"/>
                      </a:cubicBezTo>
                      <a:cubicBezTo>
                        <a:pt x="8" y="8"/>
                        <a:pt x="8" y="8"/>
                        <a:pt x="8" y="8"/>
                      </a:cubicBezTo>
                      <a:lnTo>
                        <a:pt x="8"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grpSp>
      <p:grpSp>
        <p:nvGrpSpPr>
          <p:cNvPr id="53" name="组合 52"/>
          <p:cNvGrpSpPr/>
          <p:nvPr/>
        </p:nvGrpSpPr>
        <p:grpSpPr>
          <a:xfrm>
            <a:off x="520700" y="4406000"/>
            <a:ext cx="3314699" cy="738664"/>
            <a:chOff x="698500" y="4743143"/>
            <a:chExt cx="3314699" cy="738664"/>
          </a:xfrm>
        </p:grpSpPr>
        <p:sp>
          <p:nvSpPr>
            <p:cNvPr id="17" name="TextBox 16"/>
            <p:cNvSpPr txBox="1"/>
            <p:nvPr/>
          </p:nvSpPr>
          <p:spPr>
            <a:xfrm>
              <a:off x="1341220" y="4743143"/>
              <a:ext cx="2671979" cy="738664"/>
            </a:xfrm>
            <a:prstGeom prst="rect">
              <a:avLst/>
            </a:prstGeom>
            <a:noFill/>
          </p:spPr>
          <p:txBody>
            <a:bodyPr wrap="square" rtlCol="0">
              <a:spAutoFit/>
            </a:bodyPr>
            <a:lstStyle/>
            <a:p>
              <a:r>
                <a:rPr lang="zh-CN" altLang="en-US" sz="1400" b="1" dirty="0">
                  <a:latin typeface="+mn-ea"/>
                  <a:cs typeface="Open Sans" panose="020B0606030504020204" pitchFamily="34" charset="0"/>
                </a:rPr>
                <a:t>配置化模拟各种业务场景</a:t>
              </a:r>
            </a:p>
            <a:p>
              <a:r>
                <a:rPr lang="zh-CN" altLang="en-US" sz="1400" dirty="0">
                  <a:latin typeface="+mn-ea"/>
                  <a:cs typeface="Open Sans" panose="020B0606030504020204" pitchFamily="34" charset="0"/>
                </a:rPr>
                <a:t>通过开关可设置整个仿真或某个报文的应答</a:t>
              </a:r>
              <a:r>
                <a:rPr lang="zh-CN" altLang="en-US" sz="1400" dirty="0" smtClean="0">
                  <a:latin typeface="+mn-ea"/>
                  <a:cs typeface="Open Sans" panose="020B0606030504020204" pitchFamily="34" charset="0"/>
                </a:rPr>
                <a:t>和校验</a:t>
              </a:r>
              <a:endParaRPr lang="en-US" altLang="zh-CN" sz="1400" dirty="0">
                <a:latin typeface="+mn-ea"/>
                <a:cs typeface="Open Sans" panose="020B0606030504020204" pitchFamily="34" charset="0"/>
              </a:endParaRPr>
            </a:p>
          </p:txBody>
        </p:sp>
        <p:grpSp>
          <p:nvGrpSpPr>
            <p:cNvPr id="10" name="组合 9"/>
            <p:cNvGrpSpPr/>
            <p:nvPr/>
          </p:nvGrpSpPr>
          <p:grpSpPr>
            <a:xfrm>
              <a:off x="698500" y="4830766"/>
              <a:ext cx="581353" cy="581353"/>
              <a:chOff x="914400" y="4297366"/>
              <a:chExt cx="581353" cy="581353"/>
            </a:xfrm>
          </p:grpSpPr>
          <p:sp>
            <p:nvSpPr>
              <p:cNvPr id="13" name="Rounded Rectangle 12"/>
              <p:cNvSpPr/>
              <p:nvPr/>
            </p:nvSpPr>
            <p:spPr>
              <a:xfrm>
                <a:off x="914400" y="4297366"/>
                <a:ext cx="581353" cy="581353"/>
              </a:xfrm>
              <a:prstGeom prst="roundRect">
                <a:avLst>
                  <a:gd name="adj" fmla="val 31735"/>
                </a:avLst>
              </a:prstGeom>
              <a:solidFill>
                <a:srgbClr val="3A8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mn-ea"/>
                </a:endParaRPr>
              </a:p>
            </p:txBody>
          </p:sp>
          <p:grpSp>
            <p:nvGrpSpPr>
              <p:cNvPr id="32" name="组合 31"/>
              <p:cNvGrpSpPr/>
              <p:nvPr/>
            </p:nvGrpSpPr>
            <p:grpSpPr>
              <a:xfrm>
                <a:off x="1050056" y="4433534"/>
                <a:ext cx="310040" cy="309016"/>
                <a:chOff x="4005103" y="1200889"/>
                <a:chExt cx="334012" cy="332909"/>
              </a:xfrm>
            </p:grpSpPr>
            <p:sp>
              <p:nvSpPr>
                <p:cNvPr id="33" name="Freeform 269"/>
                <p:cNvSpPr>
                  <a:spLocks noEditPoints="1"/>
                </p:cNvSpPr>
                <p:nvPr/>
              </p:nvSpPr>
              <p:spPr bwMode="auto">
                <a:xfrm>
                  <a:off x="4005103" y="1200889"/>
                  <a:ext cx="284406" cy="281099"/>
                </a:xfrm>
                <a:custGeom>
                  <a:avLst/>
                  <a:gdLst>
                    <a:gd name="T0" fmla="*/ 54 w 109"/>
                    <a:gd name="T1" fmla="*/ 108 h 108"/>
                    <a:gd name="T2" fmla="*/ 0 w 109"/>
                    <a:gd name="T3" fmla="*/ 54 h 108"/>
                    <a:gd name="T4" fmla="*/ 54 w 109"/>
                    <a:gd name="T5" fmla="*/ 0 h 108"/>
                    <a:gd name="T6" fmla="*/ 109 w 109"/>
                    <a:gd name="T7" fmla="*/ 54 h 108"/>
                    <a:gd name="T8" fmla="*/ 54 w 109"/>
                    <a:gd name="T9" fmla="*/ 108 h 108"/>
                    <a:gd name="T10" fmla="*/ 54 w 109"/>
                    <a:gd name="T11" fmla="*/ 8 h 108"/>
                    <a:gd name="T12" fmla="*/ 8 w 109"/>
                    <a:gd name="T13" fmla="*/ 54 h 108"/>
                    <a:gd name="T14" fmla="*/ 54 w 109"/>
                    <a:gd name="T15" fmla="*/ 100 h 108"/>
                    <a:gd name="T16" fmla="*/ 101 w 109"/>
                    <a:gd name="T17" fmla="*/ 54 h 108"/>
                    <a:gd name="T18" fmla="*/ 54 w 109"/>
                    <a:gd name="T19" fmla="*/ 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4" y="108"/>
                      </a:moveTo>
                      <a:cubicBezTo>
                        <a:pt x="24" y="108"/>
                        <a:pt x="0" y="84"/>
                        <a:pt x="0" y="54"/>
                      </a:cubicBezTo>
                      <a:cubicBezTo>
                        <a:pt x="0" y="24"/>
                        <a:pt x="24" y="0"/>
                        <a:pt x="54" y="0"/>
                      </a:cubicBezTo>
                      <a:cubicBezTo>
                        <a:pt x="84" y="0"/>
                        <a:pt x="109" y="24"/>
                        <a:pt x="109" y="54"/>
                      </a:cubicBezTo>
                      <a:cubicBezTo>
                        <a:pt x="109" y="84"/>
                        <a:pt x="84" y="108"/>
                        <a:pt x="54" y="108"/>
                      </a:cubicBezTo>
                      <a:close/>
                      <a:moveTo>
                        <a:pt x="54" y="8"/>
                      </a:moveTo>
                      <a:cubicBezTo>
                        <a:pt x="29" y="8"/>
                        <a:pt x="8" y="29"/>
                        <a:pt x="8" y="54"/>
                      </a:cubicBezTo>
                      <a:cubicBezTo>
                        <a:pt x="8" y="80"/>
                        <a:pt x="29" y="100"/>
                        <a:pt x="54" y="100"/>
                      </a:cubicBezTo>
                      <a:cubicBezTo>
                        <a:pt x="80" y="100"/>
                        <a:pt x="101" y="80"/>
                        <a:pt x="101" y="54"/>
                      </a:cubicBezTo>
                      <a:cubicBezTo>
                        <a:pt x="101" y="29"/>
                        <a:pt x="80" y="8"/>
                        <a:pt x="5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34" name="Freeform 270"/>
                <p:cNvSpPr>
                  <a:spLocks/>
                </p:cNvSpPr>
                <p:nvPr/>
              </p:nvSpPr>
              <p:spPr bwMode="auto">
                <a:xfrm>
                  <a:off x="4046992" y="1241676"/>
                  <a:ext cx="109133" cy="110235"/>
                </a:xfrm>
                <a:custGeom>
                  <a:avLst/>
                  <a:gdLst>
                    <a:gd name="T0" fmla="*/ 4 w 42"/>
                    <a:gd name="T1" fmla="*/ 42 h 42"/>
                    <a:gd name="T2" fmla="*/ 0 w 42"/>
                    <a:gd name="T3" fmla="*/ 38 h 42"/>
                    <a:gd name="T4" fmla="*/ 38 w 42"/>
                    <a:gd name="T5" fmla="*/ 0 h 42"/>
                    <a:gd name="T6" fmla="*/ 42 w 42"/>
                    <a:gd name="T7" fmla="*/ 4 h 42"/>
                    <a:gd name="T8" fmla="*/ 38 w 42"/>
                    <a:gd name="T9" fmla="*/ 8 h 42"/>
                    <a:gd name="T10" fmla="*/ 8 w 42"/>
                    <a:gd name="T11" fmla="*/ 38 h 42"/>
                    <a:gd name="T12" fmla="*/ 4 w 42"/>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42" h="42">
                      <a:moveTo>
                        <a:pt x="4" y="42"/>
                      </a:moveTo>
                      <a:cubicBezTo>
                        <a:pt x="2" y="42"/>
                        <a:pt x="0" y="40"/>
                        <a:pt x="0" y="38"/>
                      </a:cubicBezTo>
                      <a:cubicBezTo>
                        <a:pt x="0" y="17"/>
                        <a:pt x="17" y="0"/>
                        <a:pt x="38" y="0"/>
                      </a:cubicBezTo>
                      <a:cubicBezTo>
                        <a:pt x="41" y="0"/>
                        <a:pt x="42" y="2"/>
                        <a:pt x="42" y="4"/>
                      </a:cubicBezTo>
                      <a:cubicBezTo>
                        <a:pt x="42" y="6"/>
                        <a:pt x="41" y="8"/>
                        <a:pt x="38" y="8"/>
                      </a:cubicBezTo>
                      <a:cubicBezTo>
                        <a:pt x="22" y="8"/>
                        <a:pt x="8" y="21"/>
                        <a:pt x="8" y="38"/>
                      </a:cubicBezTo>
                      <a:cubicBezTo>
                        <a:pt x="8" y="40"/>
                        <a:pt x="6" y="42"/>
                        <a:pt x="4"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35" name="Freeform 271"/>
                <p:cNvSpPr>
                  <a:spLocks/>
                </p:cNvSpPr>
                <p:nvPr/>
              </p:nvSpPr>
              <p:spPr bwMode="auto">
                <a:xfrm>
                  <a:off x="4207935" y="1403721"/>
                  <a:ext cx="131180" cy="130077"/>
                </a:xfrm>
                <a:custGeom>
                  <a:avLst/>
                  <a:gdLst>
                    <a:gd name="T0" fmla="*/ 36 w 50"/>
                    <a:gd name="T1" fmla="*/ 50 h 50"/>
                    <a:gd name="T2" fmla="*/ 27 w 50"/>
                    <a:gd name="T3" fmla="*/ 46 h 50"/>
                    <a:gd name="T4" fmla="*/ 2 w 50"/>
                    <a:gd name="T5" fmla="*/ 21 h 50"/>
                    <a:gd name="T6" fmla="*/ 2 w 50"/>
                    <a:gd name="T7" fmla="*/ 15 h 50"/>
                    <a:gd name="T8" fmla="*/ 7 w 50"/>
                    <a:gd name="T9" fmla="*/ 15 h 50"/>
                    <a:gd name="T10" fmla="*/ 33 w 50"/>
                    <a:gd name="T11" fmla="*/ 40 h 50"/>
                    <a:gd name="T12" fmla="*/ 38 w 50"/>
                    <a:gd name="T13" fmla="*/ 40 h 50"/>
                    <a:gd name="T14" fmla="*/ 41 w 50"/>
                    <a:gd name="T15" fmla="*/ 38 h 50"/>
                    <a:gd name="T16" fmla="*/ 41 w 50"/>
                    <a:gd name="T17" fmla="*/ 32 h 50"/>
                    <a:gd name="T18" fmla="*/ 15 w 50"/>
                    <a:gd name="T19" fmla="*/ 7 h 50"/>
                    <a:gd name="T20" fmla="*/ 15 w 50"/>
                    <a:gd name="T21" fmla="*/ 1 h 50"/>
                    <a:gd name="T22" fmla="*/ 21 w 50"/>
                    <a:gd name="T23" fmla="*/ 1 h 50"/>
                    <a:gd name="T24" fmla="*/ 46 w 50"/>
                    <a:gd name="T25" fmla="*/ 27 h 50"/>
                    <a:gd name="T26" fmla="*/ 50 w 50"/>
                    <a:gd name="T27" fmla="*/ 35 h 50"/>
                    <a:gd name="T28" fmla="*/ 46 w 50"/>
                    <a:gd name="T29" fmla="*/ 44 h 50"/>
                    <a:gd name="T30" fmla="*/ 44 w 50"/>
                    <a:gd name="T31" fmla="*/ 46 h 50"/>
                    <a:gd name="T32" fmla="*/ 36 w 50"/>
                    <a:gd name="T33"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0">
                      <a:moveTo>
                        <a:pt x="36" y="50"/>
                      </a:moveTo>
                      <a:cubicBezTo>
                        <a:pt x="32" y="50"/>
                        <a:pt x="29" y="48"/>
                        <a:pt x="27" y="46"/>
                      </a:cubicBezTo>
                      <a:cubicBezTo>
                        <a:pt x="2" y="21"/>
                        <a:pt x="2" y="21"/>
                        <a:pt x="2" y="21"/>
                      </a:cubicBezTo>
                      <a:cubicBezTo>
                        <a:pt x="0" y="19"/>
                        <a:pt x="0" y="17"/>
                        <a:pt x="2" y="15"/>
                      </a:cubicBezTo>
                      <a:cubicBezTo>
                        <a:pt x="3" y="14"/>
                        <a:pt x="6" y="14"/>
                        <a:pt x="7" y="15"/>
                      </a:cubicBezTo>
                      <a:cubicBezTo>
                        <a:pt x="33" y="40"/>
                        <a:pt x="33" y="40"/>
                        <a:pt x="33" y="40"/>
                      </a:cubicBezTo>
                      <a:cubicBezTo>
                        <a:pt x="34" y="42"/>
                        <a:pt x="37" y="42"/>
                        <a:pt x="38" y="40"/>
                      </a:cubicBezTo>
                      <a:cubicBezTo>
                        <a:pt x="41" y="38"/>
                        <a:pt x="41" y="38"/>
                        <a:pt x="41" y="38"/>
                      </a:cubicBezTo>
                      <a:cubicBezTo>
                        <a:pt x="42" y="36"/>
                        <a:pt x="42" y="34"/>
                        <a:pt x="41" y="32"/>
                      </a:cubicBezTo>
                      <a:cubicBezTo>
                        <a:pt x="15" y="7"/>
                        <a:pt x="15" y="7"/>
                        <a:pt x="15" y="7"/>
                      </a:cubicBezTo>
                      <a:cubicBezTo>
                        <a:pt x="14" y="5"/>
                        <a:pt x="14" y="3"/>
                        <a:pt x="15" y="1"/>
                      </a:cubicBezTo>
                      <a:cubicBezTo>
                        <a:pt x="17" y="0"/>
                        <a:pt x="19" y="0"/>
                        <a:pt x="21" y="1"/>
                      </a:cubicBezTo>
                      <a:cubicBezTo>
                        <a:pt x="46" y="27"/>
                        <a:pt x="46" y="27"/>
                        <a:pt x="46" y="27"/>
                      </a:cubicBezTo>
                      <a:cubicBezTo>
                        <a:pt x="49" y="29"/>
                        <a:pt x="50" y="32"/>
                        <a:pt x="50" y="35"/>
                      </a:cubicBezTo>
                      <a:cubicBezTo>
                        <a:pt x="50" y="38"/>
                        <a:pt x="49" y="41"/>
                        <a:pt x="46" y="44"/>
                      </a:cubicBezTo>
                      <a:cubicBezTo>
                        <a:pt x="44" y="46"/>
                        <a:pt x="44" y="46"/>
                        <a:pt x="44" y="46"/>
                      </a:cubicBezTo>
                      <a:cubicBezTo>
                        <a:pt x="42" y="48"/>
                        <a:pt x="39" y="50"/>
                        <a:pt x="36"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grpSp>
      <p:grpSp>
        <p:nvGrpSpPr>
          <p:cNvPr id="57" name="组合 56"/>
          <p:cNvGrpSpPr/>
          <p:nvPr/>
        </p:nvGrpSpPr>
        <p:grpSpPr>
          <a:xfrm>
            <a:off x="8369006" y="1747105"/>
            <a:ext cx="3264195" cy="954107"/>
            <a:chOff x="8369006" y="1682127"/>
            <a:chExt cx="3264195" cy="954107"/>
          </a:xfrm>
        </p:grpSpPr>
        <p:sp>
          <p:nvSpPr>
            <p:cNvPr id="22" name="TextBox 21"/>
            <p:cNvSpPr txBox="1"/>
            <p:nvPr/>
          </p:nvSpPr>
          <p:spPr>
            <a:xfrm>
              <a:off x="8369006" y="1682127"/>
              <a:ext cx="2557974" cy="954107"/>
            </a:xfrm>
            <a:prstGeom prst="rect">
              <a:avLst/>
            </a:prstGeom>
            <a:noFill/>
          </p:spPr>
          <p:txBody>
            <a:bodyPr wrap="square" rtlCol="0">
              <a:spAutoFit/>
            </a:bodyPr>
            <a:lstStyle/>
            <a:p>
              <a:pPr algn="r"/>
              <a:r>
                <a:rPr lang="zh-CN" altLang="en-US" sz="1400" b="1" dirty="0">
                  <a:latin typeface="+mn-ea"/>
                  <a:cs typeface="Open Sans" panose="020B0606030504020204" pitchFamily="34" charset="0"/>
                </a:rPr>
                <a:t>报文格式的检验</a:t>
              </a:r>
              <a:endParaRPr lang="en-US" altLang="zh-CN" sz="1400" b="1" dirty="0">
                <a:latin typeface="+mn-ea"/>
                <a:cs typeface="Open Sans" panose="020B0606030504020204" pitchFamily="34" charset="0"/>
              </a:endParaRPr>
            </a:p>
            <a:p>
              <a:pPr algn="r"/>
              <a:r>
                <a:rPr lang="zh-CN" altLang="en-US" sz="1400" dirty="0">
                  <a:latin typeface="+mn-ea"/>
                  <a:cs typeface="Open Sans" panose="020B0606030504020204" pitchFamily="34" charset="0"/>
                </a:rPr>
                <a:t>仿真模拟票交系统可以进行报文格式的校验和业务检查等处理</a:t>
              </a:r>
              <a:endParaRPr lang="en-US" altLang="zh-CN" sz="1400" dirty="0">
                <a:latin typeface="+mn-ea"/>
                <a:cs typeface="Open Sans" panose="020B0606030504020204" pitchFamily="34" charset="0"/>
              </a:endParaRPr>
            </a:p>
          </p:txBody>
        </p:sp>
        <p:grpSp>
          <p:nvGrpSpPr>
            <p:cNvPr id="12" name="组合 11"/>
            <p:cNvGrpSpPr/>
            <p:nvPr/>
          </p:nvGrpSpPr>
          <p:grpSpPr>
            <a:xfrm>
              <a:off x="11051848" y="1809127"/>
              <a:ext cx="581353" cy="581353"/>
              <a:chOff x="10696248" y="1809127"/>
              <a:chExt cx="581353" cy="581353"/>
            </a:xfrm>
          </p:grpSpPr>
          <p:sp>
            <p:nvSpPr>
              <p:cNvPr id="18" name="Rounded Rectangle 17"/>
              <p:cNvSpPr/>
              <p:nvPr/>
            </p:nvSpPr>
            <p:spPr>
              <a:xfrm>
                <a:off x="10696248" y="1809127"/>
                <a:ext cx="581353" cy="581353"/>
              </a:xfrm>
              <a:prstGeom prst="roundRect">
                <a:avLst>
                  <a:gd name="adj" fmla="val 31735"/>
                </a:avLst>
              </a:prstGeom>
              <a:solidFill>
                <a:srgbClr val="3A8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mn-ea"/>
                </a:endParaRPr>
              </a:p>
            </p:txBody>
          </p:sp>
          <p:grpSp>
            <p:nvGrpSpPr>
              <p:cNvPr id="37" name="组合 36"/>
              <p:cNvGrpSpPr/>
              <p:nvPr/>
            </p:nvGrpSpPr>
            <p:grpSpPr>
              <a:xfrm>
                <a:off x="10843435" y="1938095"/>
                <a:ext cx="301919" cy="301919"/>
                <a:chOff x="11127521" y="5582383"/>
                <a:chExt cx="375798" cy="375798"/>
              </a:xfrm>
            </p:grpSpPr>
            <p:sp>
              <p:nvSpPr>
                <p:cNvPr id="38" name="Freeform 291"/>
                <p:cNvSpPr>
                  <a:spLocks/>
                </p:cNvSpPr>
                <p:nvPr/>
              </p:nvSpPr>
              <p:spPr bwMode="auto">
                <a:xfrm>
                  <a:off x="11127521" y="5582383"/>
                  <a:ext cx="375798" cy="375798"/>
                </a:xfrm>
                <a:custGeom>
                  <a:avLst/>
                  <a:gdLst>
                    <a:gd name="T0" fmla="*/ 124 w 128"/>
                    <a:gd name="T1" fmla="*/ 128 h 128"/>
                    <a:gd name="T2" fmla="*/ 4 w 128"/>
                    <a:gd name="T3" fmla="*/ 128 h 128"/>
                    <a:gd name="T4" fmla="*/ 0 w 128"/>
                    <a:gd name="T5" fmla="*/ 124 h 128"/>
                    <a:gd name="T6" fmla="*/ 0 w 128"/>
                    <a:gd name="T7" fmla="*/ 4 h 128"/>
                    <a:gd name="T8" fmla="*/ 4 w 128"/>
                    <a:gd name="T9" fmla="*/ 0 h 128"/>
                    <a:gd name="T10" fmla="*/ 8 w 128"/>
                    <a:gd name="T11" fmla="*/ 4 h 128"/>
                    <a:gd name="T12" fmla="*/ 8 w 128"/>
                    <a:gd name="T13" fmla="*/ 120 h 128"/>
                    <a:gd name="T14" fmla="*/ 124 w 128"/>
                    <a:gd name="T15" fmla="*/ 120 h 128"/>
                    <a:gd name="T16" fmla="*/ 128 w 128"/>
                    <a:gd name="T17" fmla="*/ 124 h 128"/>
                    <a:gd name="T18" fmla="*/ 124 w 128"/>
                    <a:gd name="T19"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124" y="128"/>
                      </a:moveTo>
                      <a:cubicBezTo>
                        <a:pt x="4" y="128"/>
                        <a:pt x="4" y="128"/>
                        <a:pt x="4" y="128"/>
                      </a:cubicBezTo>
                      <a:cubicBezTo>
                        <a:pt x="1" y="128"/>
                        <a:pt x="0" y="126"/>
                        <a:pt x="0" y="124"/>
                      </a:cubicBezTo>
                      <a:cubicBezTo>
                        <a:pt x="0" y="4"/>
                        <a:pt x="0" y="4"/>
                        <a:pt x="0" y="4"/>
                      </a:cubicBezTo>
                      <a:cubicBezTo>
                        <a:pt x="0" y="2"/>
                        <a:pt x="1" y="0"/>
                        <a:pt x="4" y="0"/>
                      </a:cubicBezTo>
                      <a:cubicBezTo>
                        <a:pt x="6" y="0"/>
                        <a:pt x="8" y="2"/>
                        <a:pt x="8" y="4"/>
                      </a:cubicBezTo>
                      <a:cubicBezTo>
                        <a:pt x="8" y="120"/>
                        <a:pt x="8" y="120"/>
                        <a:pt x="8" y="120"/>
                      </a:cubicBezTo>
                      <a:cubicBezTo>
                        <a:pt x="124" y="120"/>
                        <a:pt x="124" y="120"/>
                        <a:pt x="124" y="120"/>
                      </a:cubicBezTo>
                      <a:cubicBezTo>
                        <a:pt x="126" y="120"/>
                        <a:pt x="128" y="122"/>
                        <a:pt x="128" y="124"/>
                      </a:cubicBezTo>
                      <a:cubicBezTo>
                        <a:pt x="128" y="126"/>
                        <a:pt x="126" y="128"/>
                        <a:pt x="124" y="1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39" name="Freeform 292"/>
                <p:cNvSpPr>
                  <a:spLocks noEditPoints="1"/>
                </p:cNvSpPr>
                <p:nvPr/>
              </p:nvSpPr>
              <p:spPr bwMode="auto">
                <a:xfrm>
                  <a:off x="11286274" y="5608428"/>
                  <a:ext cx="79376" cy="302623"/>
                </a:xfrm>
                <a:custGeom>
                  <a:avLst/>
                  <a:gdLst>
                    <a:gd name="T0" fmla="*/ 23 w 27"/>
                    <a:gd name="T1" fmla="*/ 103 h 103"/>
                    <a:gd name="T2" fmla="*/ 4 w 27"/>
                    <a:gd name="T3" fmla="*/ 103 h 103"/>
                    <a:gd name="T4" fmla="*/ 0 w 27"/>
                    <a:gd name="T5" fmla="*/ 99 h 103"/>
                    <a:gd name="T6" fmla="*/ 0 w 27"/>
                    <a:gd name="T7" fmla="*/ 4 h 103"/>
                    <a:gd name="T8" fmla="*/ 4 w 27"/>
                    <a:gd name="T9" fmla="*/ 0 h 103"/>
                    <a:gd name="T10" fmla="*/ 23 w 27"/>
                    <a:gd name="T11" fmla="*/ 0 h 103"/>
                    <a:gd name="T12" fmla="*/ 27 w 27"/>
                    <a:gd name="T13" fmla="*/ 4 h 103"/>
                    <a:gd name="T14" fmla="*/ 27 w 27"/>
                    <a:gd name="T15" fmla="*/ 99 h 103"/>
                    <a:gd name="T16" fmla="*/ 23 w 27"/>
                    <a:gd name="T17" fmla="*/ 103 h 103"/>
                    <a:gd name="T18" fmla="*/ 8 w 27"/>
                    <a:gd name="T19" fmla="*/ 95 h 103"/>
                    <a:gd name="T20" fmla="*/ 19 w 27"/>
                    <a:gd name="T21" fmla="*/ 95 h 103"/>
                    <a:gd name="T22" fmla="*/ 19 w 27"/>
                    <a:gd name="T23" fmla="*/ 8 h 103"/>
                    <a:gd name="T24" fmla="*/ 8 w 27"/>
                    <a:gd name="T25" fmla="*/ 8 h 103"/>
                    <a:gd name="T26" fmla="*/ 8 w 27"/>
                    <a:gd name="T27" fmla="*/ 9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103">
                      <a:moveTo>
                        <a:pt x="23" y="103"/>
                      </a:moveTo>
                      <a:cubicBezTo>
                        <a:pt x="4" y="103"/>
                        <a:pt x="4" y="103"/>
                        <a:pt x="4" y="103"/>
                      </a:cubicBezTo>
                      <a:cubicBezTo>
                        <a:pt x="2" y="103"/>
                        <a:pt x="0" y="101"/>
                        <a:pt x="0" y="99"/>
                      </a:cubicBezTo>
                      <a:cubicBezTo>
                        <a:pt x="0" y="4"/>
                        <a:pt x="0" y="4"/>
                        <a:pt x="0" y="4"/>
                      </a:cubicBezTo>
                      <a:cubicBezTo>
                        <a:pt x="0" y="2"/>
                        <a:pt x="2" y="0"/>
                        <a:pt x="4" y="0"/>
                      </a:cubicBezTo>
                      <a:cubicBezTo>
                        <a:pt x="23" y="0"/>
                        <a:pt x="23" y="0"/>
                        <a:pt x="23" y="0"/>
                      </a:cubicBezTo>
                      <a:cubicBezTo>
                        <a:pt x="25" y="0"/>
                        <a:pt x="27" y="2"/>
                        <a:pt x="27" y="4"/>
                      </a:cubicBezTo>
                      <a:cubicBezTo>
                        <a:pt x="27" y="99"/>
                        <a:pt x="27" y="99"/>
                        <a:pt x="27" y="99"/>
                      </a:cubicBezTo>
                      <a:cubicBezTo>
                        <a:pt x="27" y="101"/>
                        <a:pt x="25" y="103"/>
                        <a:pt x="23" y="103"/>
                      </a:cubicBezTo>
                      <a:close/>
                      <a:moveTo>
                        <a:pt x="8" y="95"/>
                      </a:moveTo>
                      <a:cubicBezTo>
                        <a:pt x="19" y="95"/>
                        <a:pt x="19" y="95"/>
                        <a:pt x="19" y="95"/>
                      </a:cubicBezTo>
                      <a:cubicBezTo>
                        <a:pt x="19" y="8"/>
                        <a:pt x="19" y="8"/>
                        <a:pt x="19" y="8"/>
                      </a:cubicBezTo>
                      <a:cubicBezTo>
                        <a:pt x="8" y="8"/>
                        <a:pt x="8" y="8"/>
                        <a:pt x="8" y="8"/>
                      </a:cubicBezTo>
                      <a:lnTo>
                        <a:pt x="8" y="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40" name="Freeform 293"/>
                <p:cNvSpPr>
                  <a:spLocks noEditPoints="1"/>
                </p:cNvSpPr>
                <p:nvPr/>
              </p:nvSpPr>
              <p:spPr bwMode="auto">
                <a:xfrm>
                  <a:off x="11174650" y="5808109"/>
                  <a:ext cx="75656" cy="102941"/>
                </a:xfrm>
                <a:custGeom>
                  <a:avLst/>
                  <a:gdLst>
                    <a:gd name="T0" fmla="*/ 22 w 26"/>
                    <a:gd name="T1" fmla="*/ 35 h 35"/>
                    <a:gd name="T2" fmla="*/ 4 w 26"/>
                    <a:gd name="T3" fmla="*/ 35 h 35"/>
                    <a:gd name="T4" fmla="*/ 0 w 26"/>
                    <a:gd name="T5" fmla="*/ 31 h 35"/>
                    <a:gd name="T6" fmla="*/ 0 w 26"/>
                    <a:gd name="T7" fmla="*/ 4 h 35"/>
                    <a:gd name="T8" fmla="*/ 4 w 26"/>
                    <a:gd name="T9" fmla="*/ 0 h 35"/>
                    <a:gd name="T10" fmla="*/ 22 w 26"/>
                    <a:gd name="T11" fmla="*/ 0 h 35"/>
                    <a:gd name="T12" fmla="*/ 26 w 26"/>
                    <a:gd name="T13" fmla="*/ 4 h 35"/>
                    <a:gd name="T14" fmla="*/ 26 w 26"/>
                    <a:gd name="T15" fmla="*/ 31 h 35"/>
                    <a:gd name="T16" fmla="*/ 22 w 26"/>
                    <a:gd name="T17" fmla="*/ 35 h 35"/>
                    <a:gd name="T18" fmla="*/ 8 w 26"/>
                    <a:gd name="T19" fmla="*/ 27 h 35"/>
                    <a:gd name="T20" fmla="*/ 18 w 26"/>
                    <a:gd name="T21" fmla="*/ 27 h 35"/>
                    <a:gd name="T22" fmla="*/ 18 w 26"/>
                    <a:gd name="T23" fmla="*/ 8 h 35"/>
                    <a:gd name="T24" fmla="*/ 8 w 26"/>
                    <a:gd name="T25" fmla="*/ 8 h 35"/>
                    <a:gd name="T26" fmla="*/ 8 w 26"/>
                    <a:gd name="T27"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5">
                      <a:moveTo>
                        <a:pt x="22" y="35"/>
                      </a:moveTo>
                      <a:cubicBezTo>
                        <a:pt x="4" y="35"/>
                        <a:pt x="4" y="35"/>
                        <a:pt x="4" y="35"/>
                      </a:cubicBezTo>
                      <a:cubicBezTo>
                        <a:pt x="1" y="35"/>
                        <a:pt x="0" y="33"/>
                        <a:pt x="0" y="31"/>
                      </a:cubicBezTo>
                      <a:cubicBezTo>
                        <a:pt x="0" y="4"/>
                        <a:pt x="0" y="4"/>
                        <a:pt x="0" y="4"/>
                      </a:cubicBezTo>
                      <a:cubicBezTo>
                        <a:pt x="0" y="2"/>
                        <a:pt x="1" y="0"/>
                        <a:pt x="4" y="0"/>
                      </a:cubicBezTo>
                      <a:cubicBezTo>
                        <a:pt x="22" y="0"/>
                        <a:pt x="22" y="0"/>
                        <a:pt x="22" y="0"/>
                      </a:cubicBezTo>
                      <a:cubicBezTo>
                        <a:pt x="25" y="0"/>
                        <a:pt x="26" y="2"/>
                        <a:pt x="26" y="4"/>
                      </a:cubicBezTo>
                      <a:cubicBezTo>
                        <a:pt x="26" y="31"/>
                        <a:pt x="26" y="31"/>
                        <a:pt x="26" y="31"/>
                      </a:cubicBezTo>
                      <a:cubicBezTo>
                        <a:pt x="26" y="33"/>
                        <a:pt x="25" y="35"/>
                        <a:pt x="22" y="35"/>
                      </a:cubicBezTo>
                      <a:close/>
                      <a:moveTo>
                        <a:pt x="8" y="27"/>
                      </a:moveTo>
                      <a:cubicBezTo>
                        <a:pt x="18" y="27"/>
                        <a:pt x="18" y="27"/>
                        <a:pt x="18" y="27"/>
                      </a:cubicBezTo>
                      <a:cubicBezTo>
                        <a:pt x="18" y="8"/>
                        <a:pt x="18" y="8"/>
                        <a:pt x="18" y="8"/>
                      </a:cubicBezTo>
                      <a:cubicBezTo>
                        <a:pt x="8" y="8"/>
                        <a:pt x="8" y="8"/>
                        <a:pt x="8" y="8"/>
                      </a:cubicBezTo>
                      <a:lnTo>
                        <a:pt x="8"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41" name="Freeform 294"/>
                <p:cNvSpPr>
                  <a:spLocks noEditPoints="1"/>
                </p:cNvSpPr>
                <p:nvPr/>
              </p:nvSpPr>
              <p:spPr bwMode="auto">
                <a:xfrm>
                  <a:off x="11400377" y="5726252"/>
                  <a:ext cx="79376" cy="184798"/>
                </a:xfrm>
                <a:custGeom>
                  <a:avLst/>
                  <a:gdLst>
                    <a:gd name="T0" fmla="*/ 23 w 27"/>
                    <a:gd name="T1" fmla="*/ 63 h 63"/>
                    <a:gd name="T2" fmla="*/ 4 w 27"/>
                    <a:gd name="T3" fmla="*/ 63 h 63"/>
                    <a:gd name="T4" fmla="*/ 0 w 27"/>
                    <a:gd name="T5" fmla="*/ 59 h 63"/>
                    <a:gd name="T6" fmla="*/ 0 w 27"/>
                    <a:gd name="T7" fmla="*/ 4 h 63"/>
                    <a:gd name="T8" fmla="*/ 4 w 27"/>
                    <a:gd name="T9" fmla="*/ 0 h 63"/>
                    <a:gd name="T10" fmla="*/ 23 w 27"/>
                    <a:gd name="T11" fmla="*/ 0 h 63"/>
                    <a:gd name="T12" fmla="*/ 27 w 27"/>
                    <a:gd name="T13" fmla="*/ 4 h 63"/>
                    <a:gd name="T14" fmla="*/ 27 w 27"/>
                    <a:gd name="T15" fmla="*/ 59 h 63"/>
                    <a:gd name="T16" fmla="*/ 23 w 27"/>
                    <a:gd name="T17" fmla="*/ 63 h 63"/>
                    <a:gd name="T18" fmla="*/ 8 w 27"/>
                    <a:gd name="T19" fmla="*/ 55 h 63"/>
                    <a:gd name="T20" fmla="*/ 19 w 27"/>
                    <a:gd name="T21" fmla="*/ 55 h 63"/>
                    <a:gd name="T22" fmla="*/ 19 w 27"/>
                    <a:gd name="T23" fmla="*/ 8 h 63"/>
                    <a:gd name="T24" fmla="*/ 8 w 27"/>
                    <a:gd name="T25" fmla="*/ 8 h 63"/>
                    <a:gd name="T26" fmla="*/ 8 w 27"/>
                    <a:gd name="T27"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63">
                      <a:moveTo>
                        <a:pt x="23" y="63"/>
                      </a:moveTo>
                      <a:cubicBezTo>
                        <a:pt x="4" y="63"/>
                        <a:pt x="4" y="63"/>
                        <a:pt x="4" y="63"/>
                      </a:cubicBezTo>
                      <a:cubicBezTo>
                        <a:pt x="2" y="63"/>
                        <a:pt x="0" y="61"/>
                        <a:pt x="0" y="59"/>
                      </a:cubicBezTo>
                      <a:cubicBezTo>
                        <a:pt x="0" y="4"/>
                        <a:pt x="0" y="4"/>
                        <a:pt x="0" y="4"/>
                      </a:cubicBezTo>
                      <a:cubicBezTo>
                        <a:pt x="0" y="2"/>
                        <a:pt x="2" y="0"/>
                        <a:pt x="4" y="0"/>
                      </a:cubicBezTo>
                      <a:cubicBezTo>
                        <a:pt x="23" y="0"/>
                        <a:pt x="23" y="0"/>
                        <a:pt x="23" y="0"/>
                      </a:cubicBezTo>
                      <a:cubicBezTo>
                        <a:pt x="25" y="0"/>
                        <a:pt x="27" y="2"/>
                        <a:pt x="27" y="4"/>
                      </a:cubicBezTo>
                      <a:cubicBezTo>
                        <a:pt x="27" y="59"/>
                        <a:pt x="27" y="59"/>
                        <a:pt x="27" y="59"/>
                      </a:cubicBezTo>
                      <a:cubicBezTo>
                        <a:pt x="27" y="61"/>
                        <a:pt x="25" y="63"/>
                        <a:pt x="23" y="63"/>
                      </a:cubicBezTo>
                      <a:close/>
                      <a:moveTo>
                        <a:pt x="8" y="55"/>
                      </a:moveTo>
                      <a:cubicBezTo>
                        <a:pt x="19" y="55"/>
                        <a:pt x="19" y="55"/>
                        <a:pt x="19" y="55"/>
                      </a:cubicBezTo>
                      <a:cubicBezTo>
                        <a:pt x="19" y="8"/>
                        <a:pt x="19" y="8"/>
                        <a:pt x="19" y="8"/>
                      </a:cubicBezTo>
                      <a:cubicBezTo>
                        <a:pt x="8" y="8"/>
                        <a:pt x="8" y="8"/>
                        <a:pt x="8" y="8"/>
                      </a:cubicBezTo>
                      <a:lnTo>
                        <a:pt x="8"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grpSp>
      <p:grpSp>
        <p:nvGrpSpPr>
          <p:cNvPr id="54" name="组合 53"/>
          <p:cNvGrpSpPr/>
          <p:nvPr/>
        </p:nvGrpSpPr>
        <p:grpSpPr>
          <a:xfrm>
            <a:off x="8369007" y="4367900"/>
            <a:ext cx="3264194" cy="954107"/>
            <a:chOff x="8369006" y="4168654"/>
            <a:chExt cx="3264194" cy="954107"/>
          </a:xfrm>
        </p:grpSpPr>
        <p:sp>
          <p:nvSpPr>
            <p:cNvPr id="24" name="TextBox 23"/>
            <p:cNvSpPr txBox="1"/>
            <p:nvPr/>
          </p:nvSpPr>
          <p:spPr>
            <a:xfrm>
              <a:off x="8369006" y="4168654"/>
              <a:ext cx="2557974" cy="954107"/>
            </a:xfrm>
            <a:prstGeom prst="rect">
              <a:avLst/>
            </a:prstGeom>
            <a:noFill/>
          </p:spPr>
          <p:txBody>
            <a:bodyPr wrap="square" rtlCol="0">
              <a:spAutoFit/>
            </a:bodyPr>
            <a:lstStyle/>
            <a:p>
              <a:pPr algn="r"/>
              <a:r>
                <a:rPr lang="zh-CN" altLang="en-US" sz="1400" b="1" dirty="0">
                  <a:latin typeface="+mn-ea"/>
                  <a:cs typeface="Open Sans" panose="020B0606030504020204" pitchFamily="34" charset="0"/>
                </a:rPr>
                <a:t>二</a:t>
              </a:r>
              <a:r>
                <a:rPr lang="zh-CN" altLang="en-US" sz="1400" b="1" dirty="0" smtClean="0">
                  <a:latin typeface="+mn-ea"/>
                  <a:cs typeface="Open Sans" panose="020B0606030504020204" pitchFamily="34" charset="0"/>
                </a:rPr>
                <a:t>代线上清算功能</a:t>
              </a:r>
              <a:endParaRPr lang="en-US" sz="1400" b="1" dirty="0" smtClean="0">
                <a:latin typeface="+mn-ea"/>
                <a:cs typeface="Open Sans" panose="020B0606030504020204" pitchFamily="34" charset="0"/>
              </a:endParaRPr>
            </a:p>
            <a:p>
              <a:pPr algn="r"/>
              <a:r>
                <a:rPr lang="zh-CN" altLang="en-US" sz="1400" dirty="0" smtClean="0">
                  <a:latin typeface="+mn-ea"/>
                  <a:cs typeface="Open Sans" panose="020B0606030504020204" pitchFamily="34" charset="0"/>
                </a:rPr>
                <a:t>如有需要测试接入二代进行线上清算的，银拓的仿真也可以实现</a:t>
              </a:r>
              <a:endParaRPr lang="en-US" sz="1400" dirty="0">
                <a:latin typeface="+mn-ea"/>
                <a:cs typeface="Open Sans" panose="020B0606030504020204" pitchFamily="34" charset="0"/>
              </a:endParaRPr>
            </a:p>
          </p:txBody>
        </p:sp>
        <p:grpSp>
          <p:nvGrpSpPr>
            <p:cNvPr id="52" name="组合 51"/>
            <p:cNvGrpSpPr/>
            <p:nvPr/>
          </p:nvGrpSpPr>
          <p:grpSpPr>
            <a:xfrm>
              <a:off x="11051847" y="4297366"/>
              <a:ext cx="581353" cy="581353"/>
              <a:chOff x="10696247" y="4297366"/>
              <a:chExt cx="581353" cy="581353"/>
            </a:xfrm>
          </p:grpSpPr>
          <p:sp>
            <p:nvSpPr>
              <p:cNvPr id="21" name="Rounded Rectangle 20"/>
              <p:cNvSpPr/>
              <p:nvPr/>
            </p:nvSpPr>
            <p:spPr>
              <a:xfrm>
                <a:off x="10696247" y="4297366"/>
                <a:ext cx="581353" cy="581353"/>
              </a:xfrm>
              <a:prstGeom prst="roundRect">
                <a:avLst>
                  <a:gd name="adj" fmla="val 31735"/>
                </a:avLst>
              </a:prstGeom>
              <a:solidFill>
                <a:srgbClr val="2C68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mn-ea"/>
                </a:endParaRPr>
              </a:p>
            </p:txBody>
          </p:sp>
          <p:grpSp>
            <p:nvGrpSpPr>
              <p:cNvPr id="42" name="组合 41"/>
              <p:cNvGrpSpPr/>
              <p:nvPr/>
            </p:nvGrpSpPr>
            <p:grpSpPr>
              <a:xfrm>
                <a:off x="10825428" y="4433534"/>
                <a:ext cx="310040" cy="309016"/>
                <a:chOff x="4005103" y="1200889"/>
                <a:chExt cx="334012" cy="332909"/>
              </a:xfrm>
            </p:grpSpPr>
            <p:sp>
              <p:nvSpPr>
                <p:cNvPr id="43" name="Freeform 269"/>
                <p:cNvSpPr>
                  <a:spLocks noEditPoints="1"/>
                </p:cNvSpPr>
                <p:nvPr/>
              </p:nvSpPr>
              <p:spPr bwMode="auto">
                <a:xfrm>
                  <a:off x="4005103" y="1200889"/>
                  <a:ext cx="284406" cy="281099"/>
                </a:xfrm>
                <a:custGeom>
                  <a:avLst/>
                  <a:gdLst>
                    <a:gd name="T0" fmla="*/ 54 w 109"/>
                    <a:gd name="T1" fmla="*/ 108 h 108"/>
                    <a:gd name="T2" fmla="*/ 0 w 109"/>
                    <a:gd name="T3" fmla="*/ 54 h 108"/>
                    <a:gd name="T4" fmla="*/ 54 w 109"/>
                    <a:gd name="T5" fmla="*/ 0 h 108"/>
                    <a:gd name="T6" fmla="*/ 109 w 109"/>
                    <a:gd name="T7" fmla="*/ 54 h 108"/>
                    <a:gd name="T8" fmla="*/ 54 w 109"/>
                    <a:gd name="T9" fmla="*/ 108 h 108"/>
                    <a:gd name="T10" fmla="*/ 54 w 109"/>
                    <a:gd name="T11" fmla="*/ 8 h 108"/>
                    <a:gd name="T12" fmla="*/ 8 w 109"/>
                    <a:gd name="T13" fmla="*/ 54 h 108"/>
                    <a:gd name="T14" fmla="*/ 54 w 109"/>
                    <a:gd name="T15" fmla="*/ 100 h 108"/>
                    <a:gd name="T16" fmla="*/ 101 w 109"/>
                    <a:gd name="T17" fmla="*/ 54 h 108"/>
                    <a:gd name="T18" fmla="*/ 54 w 109"/>
                    <a:gd name="T19" fmla="*/ 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4" y="108"/>
                      </a:moveTo>
                      <a:cubicBezTo>
                        <a:pt x="24" y="108"/>
                        <a:pt x="0" y="84"/>
                        <a:pt x="0" y="54"/>
                      </a:cubicBezTo>
                      <a:cubicBezTo>
                        <a:pt x="0" y="24"/>
                        <a:pt x="24" y="0"/>
                        <a:pt x="54" y="0"/>
                      </a:cubicBezTo>
                      <a:cubicBezTo>
                        <a:pt x="84" y="0"/>
                        <a:pt x="109" y="24"/>
                        <a:pt x="109" y="54"/>
                      </a:cubicBezTo>
                      <a:cubicBezTo>
                        <a:pt x="109" y="84"/>
                        <a:pt x="84" y="108"/>
                        <a:pt x="54" y="108"/>
                      </a:cubicBezTo>
                      <a:close/>
                      <a:moveTo>
                        <a:pt x="54" y="8"/>
                      </a:moveTo>
                      <a:cubicBezTo>
                        <a:pt x="29" y="8"/>
                        <a:pt x="8" y="29"/>
                        <a:pt x="8" y="54"/>
                      </a:cubicBezTo>
                      <a:cubicBezTo>
                        <a:pt x="8" y="80"/>
                        <a:pt x="29" y="100"/>
                        <a:pt x="54" y="100"/>
                      </a:cubicBezTo>
                      <a:cubicBezTo>
                        <a:pt x="80" y="100"/>
                        <a:pt x="101" y="80"/>
                        <a:pt x="101" y="54"/>
                      </a:cubicBezTo>
                      <a:cubicBezTo>
                        <a:pt x="101" y="29"/>
                        <a:pt x="80" y="8"/>
                        <a:pt x="5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44" name="Freeform 270"/>
                <p:cNvSpPr>
                  <a:spLocks/>
                </p:cNvSpPr>
                <p:nvPr/>
              </p:nvSpPr>
              <p:spPr bwMode="auto">
                <a:xfrm>
                  <a:off x="4046992" y="1241676"/>
                  <a:ext cx="109133" cy="110235"/>
                </a:xfrm>
                <a:custGeom>
                  <a:avLst/>
                  <a:gdLst>
                    <a:gd name="T0" fmla="*/ 4 w 42"/>
                    <a:gd name="T1" fmla="*/ 42 h 42"/>
                    <a:gd name="T2" fmla="*/ 0 w 42"/>
                    <a:gd name="T3" fmla="*/ 38 h 42"/>
                    <a:gd name="T4" fmla="*/ 38 w 42"/>
                    <a:gd name="T5" fmla="*/ 0 h 42"/>
                    <a:gd name="T6" fmla="*/ 42 w 42"/>
                    <a:gd name="T7" fmla="*/ 4 h 42"/>
                    <a:gd name="T8" fmla="*/ 38 w 42"/>
                    <a:gd name="T9" fmla="*/ 8 h 42"/>
                    <a:gd name="T10" fmla="*/ 8 w 42"/>
                    <a:gd name="T11" fmla="*/ 38 h 42"/>
                    <a:gd name="T12" fmla="*/ 4 w 42"/>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42" h="42">
                      <a:moveTo>
                        <a:pt x="4" y="42"/>
                      </a:moveTo>
                      <a:cubicBezTo>
                        <a:pt x="2" y="42"/>
                        <a:pt x="0" y="40"/>
                        <a:pt x="0" y="38"/>
                      </a:cubicBezTo>
                      <a:cubicBezTo>
                        <a:pt x="0" y="17"/>
                        <a:pt x="17" y="0"/>
                        <a:pt x="38" y="0"/>
                      </a:cubicBezTo>
                      <a:cubicBezTo>
                        <a:pt x="41" y="0"/>
                        <a:pt x="42" y="2"/>
                        <a:pt x="42" y="4"/>
                      </a:cubicBezTo>
                      <a:cubicBezTo>
                        <a:pt x="42" y="6"/>
                        <a:pt x="41" y="8"/>
                        <a:pt x="38" y="8"/>
                      </a:cubicBezTo>
                      <a:cubicBezTo>
                        <a:pt x="22" y="8"/>
                        <a:pt x="8" y="21"/>
                        <a:pt x="8" y="38"/>
                      </a:cubicBezTo>
                      <a:cubicBezTo>
                        <a:pt x="8" y="40"/>
                        <a:pt x="6" y="42"/>
                        <a:pt x="4"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45" name="Freeform 271"/>
                <p:cNvSpPr>
                  <a:spLocks/>
                </p:cNvSpPr>
                <p:nvPr/>
              </p:nvSpPr>
              <p:spPr bwMode="auto">
                <a:xfrm>
                  <a:off x="4207935" y="1403721"/>
                  <a:ext cx="131180" cy="130077"/>
                </a:xfrm>
                <a:custGeom>
                  <a:avLst/>
                  <a:gdLst>
                    <a:gd name="T0" fmla="*/ 36 w 50"/>
                    <a:gd name="T1" fmla="*/ 50 h 50"/>
                    <a:gd name="T2" fmla="*/ 27 w 50"/>
                    <a:gd name="T3" fmla="*/ 46 h 50"/>
                    <a:gd name="T4" fmla="*/ 2 w 50"/>
                    <a:gd name="T5" fmla="*/ 21 h 50"/>
                    <a:gd name="T6" fmla="*/ 2 w 50"/>
                    <a:gd name="T7" fmla="*/ 15 h 50"/>
                    <a:gd name="T8" fmla="*/ 7 w 50"/>
                    <a:gd name="T9" fmla="*/ 15 h 50"/>
                    <a:gd name="T10" fmla="*/ 33 w 50"/>
                    <a:gd name="T11" fmla="*/ 40 h 50"/>
                    <a:gd name="T12" fmla="*/ 38 w 50"/>
                    <a:gd name="T13" fmla="*/ 40 h 50"/>
                    <a:gd name="T14" fmla="*/ 41 w 50"/>
                    <a:gd name="T15" fmla="*/ 38 h 50"/>
                    <a:gd name="T16" fmla="*/ 41 w 50"/>
                    <a:gd name="T17" fmla="*/ 32 h 50"/>
                    <a:gd name="T18" fmla="*/ 15 w 50"/>
                    <a:gd name="T19" fmla="*/ 7 h 50"/>
                    <a:gd name="T20" fmla="*/ 15 w 50"/>
                    <a:gd name="T21" fmla="*/ 1 h 50"/>
                    <a:gd name="T22" fmla="*/ 21 w 50"/>
                    <a:gd name="T23" fmla="*/ 1 h 50"/>
                    <a:gd name="T24" fmla="*/ 46 w 50"/>
                    <a:gd name="T25" fmla="*/ 27 h 50"/>
                    <a:gd name="T26" fmla="*/ 50 w 50"/>
                    <a:gd name="T27" fmla="*/ 35 h 50"/>
                    <a:gd name="T28" fmla="*/ 46 w 50"/>
                    <a:gd name="T29" fmla="*/ 44 h 50"/>
                    <a:gd name="T30" fmla="*/ 44 w 50"/>
                    <a:gd name="T31" fmla="*/ 46 h 50"/>
                    <a:gd name="T32" fmla="*/ 36 w 50"/>
                    <a:gd name="T33"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0">
                      <a:moveTo>
                        <a:pt x="36" y="50"/>
                      </a:moveTo>
                      <a:cubicBezTo>
                        <a:pt x="32" y="50"/>
                        <a:pt x="29" y="48"/>
                        <a:pt x="27" y="46"/>
                      </a:cubicBezTo>
                      <a:cubicBezTo>
                        <a:pt x="2" y="21"/>
                        <a:pt x="2" y="21"/>
                        <a:pt x="2" y="21"/>
                      </a:cubicBezTo>
                      <a:cubicBezTo>
                        <a:pt x="0" y="19"/>
                        <a:pt x="0" y="17"/>
                        <a:pt x="2" y="15"/>
                      </a:cubicBezTo>
                      <a:cubicBezTo>
                        <a:pt x="3" y="14"/>
                        <a:pt x="6" y="14"/>
                        <a:pt x="7" y="15"/>
                      </a:cubicBezTo>
                      <a:cubicBezTo>
                        <a:pt x="33" y="40"/>
                        <a:pt x="33" y="40"/>
                        <a:pt x="33" y="40"/>
                      </a:cubicBezTo>
                      <a:cubicBezTo>
                        <a:pt x="34" y="42"/>
                        <a:pt x="37" y="42"/>
                        <a:pt x="38" y="40"/>
                      </a:cubicBezTo>
                      <a:cubicBezTo>
                        <a:pt x="41" y="38"/>
                        <a:pt x="41" y="38"/>
                        <a:pt x="41" y="38"/>
                      </a:cubicBezTo>
                      <a:cubicBezTo>
                        <a:pt x="42" y="36"/>
                        <a:pt x="42" y="34"/>
                        <a:pt x="41" y="32"/>
                      </a:cubicBezTo>
                      <a:cubicBezTo>
                        <a:pt x="15" y="7"/>
                        <a:pt x="15" y="7"/>
                        <a:pt x="15" y="7"/>
                      </a:cubicBezTo>
                      <a:cubicBezTo>
                        <a:pt x="14" y="5"/>
                        <a:pt x="14" y="3"/>
                        <a:pt x="15" y="1"/>
                      </a:cubicBezTo>
                      <a:cubicBezTo>
                        <a:pt x="17" y="0"/>
                        <a:pt x="19" y="0"/>
                        <a:pt x="21" y="1"/>
                      </a:cubicBezTo>
                      <a:cubicBezTo>
                        <a:pt x="46" y="27"/>
                        <a:pt x="46" y="27"/>
                        <a:pt x="46" y="27"/>
                      </a:cubicBezTo>
                      <a:cubicBezTo>
                        <a:pt x="49" y="29"/>
                        <a:pt x="50" y="32"/>
                        <a:pt x="50" y="35"/>
                      </a:cubicBezTo>
                      <a:cubicBezTo>
                        <a:pt x="50" y="38"/>
                        <a:pt x="49" y="41"/>
                        <a:pt x="46" y="44"/>
                      </a:cubicBezTo>
                      <a:cubicBezTo>
                        <a:pt x="44" y="46"/>
                        <a:pt x="44" y="46"/>
                        <a:pt x="44" y="46"/>
                      </a:cubicBezTo>
                      <a:cubicBezTo>
                        <a:pt x="42" y="48"/>
                        <a:pt x="39" y="50"/>
                        <a:pt x="36"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grpSp>
      <p:grpSp>
        <p:nvGrpSpPr>
          <p:cNvPr id="46" name="组合 45"/>
          <p:cNvGrpSpPr/>
          <p:nvPr/>
        </p:nvGrpSpPr>
        <p:grpSpPr>
          <a:xfrm>
            <a:off x="935907" y="537556"/>
            <a:ext cx="7142881" cy="693921"/>
            <a:chOff x="935907" y="537556"/>
            <a:chExt cx="7142881" cy="693921"/>
          </a:xfrm>
        </p:grpSpPr>
        <p:sp>
          <p:nvSpPr>
            <p:cNvPr id="47"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银拓仿真的优势</a:t>
              </a:r>
              <a:endParaRPr lang="en-US" sz="2400" dirty="0">
                <a:solidFill>
                  <a:schemeClr val="tx2"/>
                </a:solidFill>
                <a:cs typeface="+mn-ea"/>
                <a:sym typeface="+mn-lt"/>
              </a:endParaRPr>
            </a:p>
          </p:txBody>
        </p:sp>
        <p:sp>
          <p:nvSpPr>
            <p:cNvPr id="48"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Advantages of simulation</a:t>
              </a:r>
            </a:p>
          </p:txBody>
        </p:sp>
        <p:sp>
          <p:nvSpPr>
            <p:cNvPr id="49"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pic>
        <p:nvPicPr>
          <p:cNvPr id="50" name="图片占位符 1"/>
          <p:cNvPicPr>
            <a:picLocks noGrp="1" noChangeAspect="1"/>
          </p:cNvPicPr>
          <p:nvPr>
            <p:ph type="pic" sz="quarter" idx="4294967295"/>
          </p:nvPr>
        </p:nvPicPr>
        <p:blipFill>
          <a:blip r:embed="rId4" cstate="print">
            <a:extLst>
              <a:ext uri="{28A0092B-C50C-407E-A947-70E740481C1C}">
                <a14:useLocalDpi xmlns:a14="http://schemas.microsoft.com/office/drawing/2010/main" val="0"/>
              </a:ext>
            </a:extLst>
          </a:blip>
          <a:stretch>
            <a:fillRect/>
          </a:stretch>
        </p:blipFill>
        <p:spPr>
          <a:xfrm>
            <a:off x="4366296" y="2617742"/>
            <a:ext cx="3449247" cy="1939970"/>
          </a:xfrm>
          <a:prstGeom prst="rect">
            <a:avLst/>
          </a:prstGeom>
          <a:solidFill>
            <a:schemeClr val="accent6"/>
          </a:solidFill>
        </p:spPr>
      </p:pic>
      <p:grpSp>
        <p:nvGrpSpPr>
          <p:cNvPr id="79" name="组合 78"/>
          <p:cNvGrpSpPr/>
          <p:nvPr/>
        </p:nvGrpSpPr>
        <p:grpSpPr>
          <a:xfrm>
            <a:off x="8242300" y="3003270"/>
            <a:ext cx="3426537" cy="954107"/>
            <a:chOff x="8206664" y="2840537"/>
            <a:chExt cx="3426537" cy="954107"/>
          </a:xfrm>
        </p:grpSpPr>
        <p:sp>
          <p:nvSpPr>
            <p:cNvPr id="80" name="TextBox 79"/>
            <p:cNvSpPr txBox="1"/>
            <p:nvPr/>
          </p:nvSpPr>
          <p:spPr>
            <a:xfrm>
              <a:off x="8206664" y="2840537"/>
              <a:ext cx="2720316" cy="954107"/>
            </a:xfrm>
            <a:prstGeom prst="rect">
              <a:avLst/>
            </a:prstGeom>
            <a:noFill/>
          </p:spPr>
          <p:txBody>
            <a:bodyPr wrap="square" rtlCol="0">
              <a:spAutoFit/>
            </a:bodyPr>
            <a:lstStyle/>
            <a:p>
              <a:pPr algn="r"/>
              <a:r>
                <a:rPr lang="zh-CN" altLang="en-US" sz="1400" b="1" dirty="0">
                  <a:latin typeface="+mn-ea"/>
                  <a:cs typeface="Open Sans" panose="020B0606030504020204" pitchFamily="34" charset="0"/>
                </a:rPr>
                <a:t>电</a:t>
              </a:r>
              <a:r>
                <a:rPr lang="zh-CN" altLang="en-US" sz="1400" b="1" dirty="0" smtClean="0">
                  <a:latin typeface="+mn-ea"/>
                  <a:cs typeface="Open Sans" panose="020B0606030504020204" pitchFamily="34" charset="0"/>
                </a:rPr>
                <a:t>票数据维护</a:t>
              </a:r>
              <a:endParaRPr lang="en-US" sz="1400" b="1" dirty="0" smtClean="0">
                <a:latin typeface="+mn-ea"/>
                <a:cs typeface="Open Sans" panose="020B0606030504020204" pitchFamily="34" charset="0"/>
              </a:endParaRPr>
            </a:p>
            <a:p>
              <a:pPr algn="r"/>
              <a:r>
                <a:rPr lang="zh-CN" altLang="en-US" sz="1400" dirty="0" smtClean="0">
                  <a:latin typeface="+mn-ea"/>
                  <a:cs typeface="Open Sans" panose="020B0606030504020204" pitchFamily="34" charset="0"/>
                </a:rPr>
                <a:t>可通过连接银拓的电票仿真导入相应的电票数据或可通过手动自行在票交仿真上进行维护</a:t>
              </a:r>
              <a:endParaRPr lang="en-US" sz="1400" dirty="0">
                <a:latin typeface="+mn-ea"/>
                <a:cs typeface="Open Sans" panose="020B0606030504020204" pitchFamily="34" charset="0"/>
              </a:endParaRPr>
            </a:p>
          </p:txBody>
        </p:sp>
        <p:grpSp>
          <p:nvGrpSpPr>
            <p:cNvPr id="81" name="组合 80"/>
            <p:cNvGrpSpPr/>
            <p:nvPr/>
          </p:nvGrpSpPr>
          <p:grpSpPr>
            <a:xfrm>
              <a:off x="11051848" y="3030658"/>
              <a:ext cx="581353" cy="581353"/>
              <a:chOff x="10696248" y="3030658"/>
              <a:chExt cx="581353" cy="581353"/>
            </a:xfrm>
          </p:grpSpPr>
          <p:sp>
            <p:nvSpPr>
              <p:cNvPr id="82" name="Rounded Rectangle 18"/>
              <p:cNvSpPr/>
              <p:nvPr/>
            </p:nvSpPr>
            <p:spPr>
              <a:xfrm>
                <a:off x="10696248" y="3030658"/>
                <a:ext cx="581353" cy="581353"/>
              </a:xfrm>
              <a:prstGeom prst="roundRect">
                <a:avLst>
                  <a:gd name="adj" fmla="val 31735"/>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mn-ea"/>
                </a:endParaRPr>
              </a:p>
            </p:txBody>
          </p:sp>
          <p:sp>
            <p:nvSpPr>
              <p:cNvPr id="83" name="Freeform 103"/>
              <p:cNvSpPr>
                <a:spLocks noEditPoints="1"/>
              </p:cNvSpPr>
              <p:nvPr/>
            </p:nvSpPr>
            <p:spPr bwMode="auto">
              <a:xfrm>
                <a:off x="10853322" y="3191261"/>
                <a:ext cx="282146" cy="270284"/>
              </a:xfrm>
              <a:custGeom>
                <a:avLst/>
                <a:gdLst>
                  <a:gd name="T0" fmla="*/ 35 w 141"/>
                  <a:gd name="T1" fmla="*/ 135 h 135"/>
                  <a:gd name="T2" fmla="*/ 33 w 141"/>
                  <a:gd name="T3" fmla="*/ 134 h 135"/>
                  <a:gd name="T4" fmla="*/ 31 w 141"/>
                  <a:gd name="T5" fmla="*/ 131 h 135"/>
                  <a:gd name="T6" fmla="*/ 31 w 141"/>
                  <a:gd name="T7" fmla="*/ 100 h 135"/>
                  <a:gd name="T8" fmla="*/ 0 w 141"/>
                  <a:gd name="T9" fmla="*/ 55 h 135"/>
                  <a:gd name="T10" fmla="*/ 71 w 141"/>
                  <a:gd name="T11" fmla="*/ 0 h 135"/>
                  <a:gd name="T12" fmla="*/ 141 w 141"/>
                  <a:gd name="T13" fmla="*/ 55 h 135"/>
                  <a:gd name="T14" fmla="*/ 71 w 141"/>
                  <a:gd name="T15" fmla="*/ 110 h 135"/>
                  <a:gd name="T16" fmla="*/ 68 w 141"/>
                  <a:gd name="T17" fmla="*/ 110 h 135"/>
                  <a:gd name="T18" fmla="*/ 37 w 141"/>
                  <a:gd name="T19" fmla="*/ 134 h 135"/>
                  <a:gd name="T20" fmla="*/ 35 w 141"/>
                  <a:gd name="T21" fmla="*/ 135 h 135"/>
                  <a:gd name="T22" fmla="*/ 71 w 141"/>
                  <a:gd name="T23" fmla="*/ 8 h 135"/>
                  <a:gd name="T24" fmla="*/ 8 w 141"/>
                  <a:gd name="T25" fmla="*/ 55 h 135"/>
                  <a:gd name="T26" fmla="*/ 36 w 141"/>
                  <a:gd name="T27" fmla="*/ 94 h 135"/>
                  <a:gd name="T28" fmla="*/ 39 w 141"/>
                  <a:gd name="T29" fmla="*/ 98 h 135"/>
                  <a:gd name="T30" fmla="*/ 39 w 141"/>
                  <a:gd name="T31" fmla="*/ 122 h 135"/>
                  <a:gd name="T32" fmla="*/ 64 w 141"/>
                  <a:gd name="T33" fmla="*/ 102 h 135"/>
                  <a:gd name="T34" fmla="*/ 67 w 141"/>
                  <a:gd name="T35" fmla="*/ 102 h 135"/>
                  <a:gd name="T36" fmla="*/ 67 w 141"/>
                  <a:gd name="T37" fmla="*/ 102 h 135"/>
                  <a:gd name="T38" fmla="*/ 71 w 141"/>
                  <a:gd name="T39" fmla="*/ 102 h 135"/>
                  <a:gd name="T40" fmla="*/ 133 w 141"/>
                  <a:gd name="T41" fmla="*/ 55 h 135"/>
                  <a:gd name="T42" fmla="*/ 71 w 141"/>
                  <a:gd name="T43" fmla="*/ 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1" h="135">
                    <a:moveTo>
                      <a:pt x="35" y="135"/>
                    </a:moveTo>
                    <a:cubicBezTo>
                      <a:pt x="34" y="135"/>
                      <a:pt x="33" y="134"/>
                      <a:pt x="33" y="134"/>
                    </a:cubicBezTo>
                    <a:cubicBezTo>
                      <a:pt x="32" y="133"/>
                      <a:pt x="31" y="132"/>
                      <a:pt x="31" y="131"/>
                    </a:cubicBezTo>
                    <a:cubicBezTo>
                      <a:pt x="31" y="100"/>
                      <a:pt x="31" y="100"/>
                      <a:pt x="31" y="100"/>
                    </a:cubicBezTo>
                    <a:cubicBezTo>
                      <a:pt x="12" y="90"/>
                      <a:pt x="0" y="73"/>
                      <a:pt x="0" y="55"/>
                    </a:cubicBezTo>
                    <a:cubicBezTo>
                      <a:pt x="0" y="25"/>
                      <a:pt x="32" y="0"/>
                      <a:pt x="71" y="0"/>
                    </a:cubicBezTo>
                    <a:cubicBezTo>
                      <a:pt x="109" y="0"/>
                      <a:pt x="141" y="25"/>
                      <a:pt x="141" y="55"/>
                    </a:cubicBezTo>
                    <a:cubicBezTo>
                      <a:pt x="141" y="85"/>
                      <a:pt x="109" y="110"/>
                      <a:pt x="71" y="110"/>
                    </a:cubicBezTo>
                    <a:cubicBezTo>
                      <a:pt x="70" y="110"/>
                      <a:pt x="69" y="110"/>
                      <a:pt x="68" y="110"/>
                    </a:cubicBezTo>
                    <a:cubicBezTo>
                      <a:pt x="37" y="134"/>
                      <a:pt x="37" y="134"/>
                      <a:pt x="37" y="134"/>
                    </a:cubicBezTo>
                    <a:cubicBezTo>
                      <a:pt x="36" y="134"/>
                      <a:pt x="36" y="135"/>
                      <a:pt x="35" y="135"/>
                    </a:cubicBezTo>
                    <a:close/>
                    <a:moveTo>
                      <a:pt x="71" y="8"/>
                    </a:moveTo>
                    <a:cubicBezTo>
                      <a:pt x="36" y="8"/>
                      <a:pt x="8" y="29"/>
                      <a:pt x="8" y="55"/>
                    </a:cubicBezTo>
                    <a:cubicBezTo>
                      <a:pt x="8" y="71"/>
                      <a:pt x="19" y="85"/>
                      <a:pt x="36" y="94"/>
                    </a:cubicBezTo>
                    <a:cubicBezTo>
                      <a:pt x="38" y="95"/>
                      <a:pt x="39" y="96"/>
                      <a:pt x="39" y="98"/>
                    </a:cubicBezTo>
                    <a:cubicBezTo>
                      <a:pt x="39" y="122"/>
                      <a:pt x="39" y="122"/>
                      <a:pt x="39" y="122"/>
                    </a:cubicBezTo>
                    <a:cubicBezTo>
                      <a:pt x="64" y="102"/>
                      <a:pt x="64" y="102"/>
                      <a:pt x="64" y="102"/>
                    </a:cubicBezTo>
                    <a:cubicBezTo>
                      <a:pt x="65" y="102"/>
                      <a:pt x="66" y="101"/>
                      <a:pt x="67" y="102"/>
                    </a:cubicBezTo>
                    <a:cubicBezTo>
                      <a:pt x="67" y="102"/>
                      <a:pt x="67" y="102"/>
                      <a:pt x="67" y="102"/>
                    </a:cubicBezTo>
                    <a:cubicBezTo>
                      <a:pt x="69" y="102"/>
                      <a:pt x="70" y="102"/>
                      <a:pt x="71" y="102"/>
                    </a:cubicBezTo>
                    <a:cubicBezTo>
                      <a:pt x="105" y="102"/>
                      <a:pt x="133" y="81"/>
                      <a:pt x="133" y="55"/>
                    </a:cubicBezTo>
                    <a:cubicBezTo>
                      <a:pt x="133" y="29"/>
                      <a:pt x="105" y="8"/>
                      <a:pt x="7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spTree>
    <p:extLst>
      <p:ext uri="{BB962C8B-B14F-4D97-AF65-F5344CB8AC3E}">
        <p14:creationId xmlns:p14="http://schemas.microsoft.com/office/powerpoint/2010/main" val="17801893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925980"/>
            <a:ext cx="12192000" cy="3932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27" name="文本框 26"/>
          <p:cNvSpPr txBox="1"/>
          <p:nvPr/>
        </p:nvSpPr>
        <p:spPr>
          <a:xfrm>
            <a:off x="1847119" y="4314905"/>
            <a:ext cx="8494634" cy="646331"/>
          </a:xfrm>
          <a:prstGeom prst="rect">
            <a:avLst/>
          </a:prstGeom>
          <a:noFill/>
        </p:spPr>
        <p:txBody>
          <a:bodyPr wrap="none" rtlCol="0">
            <a:spAutoFit/>
          </a:bodyPr>
          <a:lstStyle/>
          <a:p>
            <a:pPr algn="ctr"/>
            <a:r>
              <a:rPr lang="zh-CN" altLang="en-US" sz="3600" b="1" dirty="0">
                <a:solidFill>
                  <a:schemeClr val="tx2"/>
                </a:solidFill>
                <a:cs typeface="+mn-ea"/>
                <a:sym typeface="+mn-lt"/>
              </a:rPr>
              <a:t>中国票据交易</a:t>
            </a:r>
            <a:r>
              <a:rPr lang="zh-CN" altLang="en-US" sz="3600" b="1" dirty="0" smtClean="0">
                <a:solidFill>
                  <a:schemeClr val="tx2"/>
                </a:solidFill>
                <a:cs typeface="+mn-ea"/>
                <a:sym typeface="+mn-lt"/>
              </a:rPr>
              <a:t>系统仿真测试软件介绍说明</a:t>
            </a:r>
            <a:endParaRPr lang="zh-CN" altLang="en-US" sz="3600" b="1" dirty="0">
              <a:solidFill>
                <a:schemeClr val="tx2"/>
              </a:solidFill>
              <a:cs typeface="+mn-ea"/>
              <a:sym typeface="+mn-lt"/>
            </a:endParaRPr>
          </a:p>
        </p:txBody>
      </p:sp>
      <p:sp>
        <p:nvSpPr>
          <p:cNvPr id="28" name="矩形 2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101519" y="4961236"/>
            <a:ext cx="5985832" cy="523220"/>
          </a:xfrm>
          <a:prstGeom prst="rect">
            <a:avLst/>
          </a:prstGeom>
        </p:spPr>
        <p:txBody>
          <a:bodyPr wrap="square">
            <a:spAutoFit/>
          </a:bodyPr>
          <a:lstStyle/>
          <a:p>
            <a:pPr algn="ctr"/>
            <a:r>
              <a:rPr lang="en-US" altLang="zh-CN" sz="1400" dirty="0">
                <a:solidFill>
                  <a:schemeClr val="accent1"/>
                </a:solidFill>
                <a:cs typeface="+mn-ea"/>
                <a:sym typeface="+mn-lt"/>
              </a:rPr>
              <a:t>The Introduction Of Chinese Commercial Paper Exchange System  </a:t>
            </a:r>
            <a:r>
              <a:rPr lang="en-US" altLang="zh-CN" sz="1400" dirty="0" smtClean="0">
                <a:solidFill>
                  <a:schemeClr val="accent1"/>
                </a:solidFill>
                <a:cs typeface="+mn-ea"/>
                <a:sym typeface="+mn-lt"/>
              </a:rPr>
              <a:t>Simulating And Testing Software</a:t>
            </a:r>
            <a:endParaRPr lang="en-US" altLang="zh-CN" sz="1400" dirty="0">
              <a:solidFill>
                <a:schemeClr val="accent1"/>
              </a:solidFill>
              <a:cs typeface="+mn-ea"/>
              <a:sym typeface="+mn-lt"/>
            </a:endParaRPr>
          </a:p>
        </p:txBody>
      </p:sp>
      <p:grpSp>
        <p:nvGrpSpPr>
          <p:cNvPr id="11" name="组合 10"/>
          <p:cNvGrpSpPr/>
          <p:nvPr/>
        </p:nvGrpSpPr>
        <p:grpSpPr>
          <a:xfrm>
            <a:off x="4710545" y="1794046"/>
            <a:ext cx="2770910" cy="2341468"/>
            <a:chOff x="2321068" y="-2532462"/>
            <a:chExt cx="2770910" cy="2341468"/>
          </a:xfrm>
        </p:grpSpPr>
        <p:sp>
          <p:nvSpPr>
            <p:cNvPr id="13" name="Freeform 6"/>
            <p:cNvSpPr>
              <a:spLocks/>
            </p:cNvSpPr>
            <p:nvPr/>
          </p:nvSpPr>
          <p:spPr bwMode="auto">
            <a:xfrm>
              <a:off x="2548568" y="-2532462"/>
              <a:ext cx="2315910" cy="2341468"/>
            </a:xfrm>
            <a:custGeom>
              <a:avLst/>
              <a:gdLst>
                <a:gd name="T0" fmla="*/ 1203 w 1622"/>
                <a:gd name="T1" fmla="*/ 57 h 1622"/>
                <a:gd name="T2" fmla="*/ 1067 w 1622"/>
                <a:gd name="T3" fmla="*/ 0 h 1622"/>
                <a:gd name="T4" fmla="*/ 555 w 1622"/>
                <a:gd name="T5" fmla="*/ 0 h 1622"/>
                <a:gd name="T6" fmla="*/ 419 w 1622"/>
                <a:gd name="T7" fmla="*/ 57 h 1622"/>
                <a:gd name="T8" fmla="*/ 57 w 1622"/>
                <a:gd name="T9" fmla="*/ 419 h 1622"/>
                <a:gd name="T10" fmla="*/ 0 w 1622"/>
                <a:gd name="T11" fmla="*/ 555 h 1622"/>
                <a:gd name="T12" fmla="*/ 0 w 1622"/>
                <a:gd name="T13" fmla="*/ 1067 h 1622"/>
                <a:gd name="T14" fmla="*/ 57 w 1622"/>
                <a:gd name="T15" fmla="*/ 1204 h 1622"/>
                <a:gd name="T16" fmla="*/ 419 w 1622"/>
                <a:gd name="T17" fmla="*/ 1565 h 1622"/>
                <a:gd name="T18" fmla="*/ 555 w 1622"/>
                <a:gd name="T19" fmla="*/ 1622 h 1622"/>
                <a:gd name="T20" fmla="*/ 1067 w 1622"/>
                <a:gd name="T21" fmla="*/ 1622 h 1622"/>
                <a:gd name="T22" fmla="*/ 1203 w 1622"/>
                <a:gd name="T23" fmla="*/ 1565 h 1622"/>
                <a:gd name="T24" fmla="*/ 1565 w 1622"/>
                <a:gd name="T25" fmla="*/ 1204 h 1622"/>
                <a:gd name="T26" fmla="*/ 1622 w 1622"/>
                <a:gd name="T27" fmla="*/ 1067 h 1622"/>
                <a:gd name="T28" fmla="*/ 1622 w 1622"/>
                <a:gd name="T29" fmla="*/ 555 h 1622"/>
                <a:gd name="T30" fmla="*/ 1565 w 1622"/>
                <a:gd name="T31" fmla="*/ 419 h 1622"/>
                <a:gd name="T32" fmla="*/ 1203 w 1622"/>
                <a:gd name="T33" fmla="*/ 57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2" h="1622">
                  <a:moveTo>
                    <a:pt x="1203" y="57"/>
                  </a:moveTo>
                  <a:cubicBezTo>
                    <a:pt x="1172" y="26"/>
                    <a:pt x="1111" y="0"/>
                    <a:pt x="1067" y="0"/>
                  </a:cubicBezTo>
                  <a:cubicBezTo>
                    <a:pt x="555" y="0"/>
                    <a:pt x="555" y="0"/>
                    <a:pt x="555" y="0"/>
                  </a:cubicBezTo>
                  <a:cubicBezTo>
                    <a:pt x="511" y="0"/>
                    <a:pt x="450" y="26"/>
                    <a:pt x="419" y="57"/>
                  </a:cubicBezTo>
                  <a:cubicBezTo>
                    <a:pt x="57" y="419"/>
                    <a:pt x="57" y="419"/>
                    <a:pt x="57" y="419"/>
                  </a:cubicBezTo>
                  <a:cubicBezTo>
                    <a:pt x="26" y="450"/>
                    <a:pt x="0" y="511"/>
                    <a:pt x="0" y="555"/>
                  </a:cubicBezTo>
                  <a:cubicBezTo>
                    <a:pt x="0" y="1067"/>
                    <a:pt x="0" y="1067"/>
                    <a:pt x="0" y="1067"/>
                  </a:cubicBezTo>
                  <a:cubicBezTo>
                    <a:pt x="0" y="1111"/>
                    <a:pt x="26" y="1173"/>
                    <a:pt x="57" y="1204"/>
                  </a:cubicBezTo>
                  <a:cubicBezTo>
                    <a:pt x="419" y="1565"/>
                    <a:pt x="419" y="1565"/>
                    <a:pt x="419" y="1565"/>
                  </a:cubicBezTo>
                  <a:cubicBezTo>
                    <a:pt x="450" y="1597"/>
                    <a:pt x="511" y="1622"/>
                    <a:pt x="555" y="1622"/>
                  </a:cubicBezTo>
                  <a:cubicBezTo>
                    <a:pt x="1067" y="1622"/>
                    <a:pt x="1067" y="1622"/>
                    <a:pt x="1067" y="1622"/>
                  </a:cubicBezTo>
                  <a:cubicBezTo>
                    <a:pt x="1111" y="1622"/>
                    <a:pt x="1172" y="1597"/>
                    <a:pt x="1203" y="1565"/>
                  </a:cubicBezTo>
                  <a:cubicBezTo>
                    <a:pt x="1565" y="1204"/>
                    <a:pt x="1565" y="1204"/>
                    <a:pt x="1565" y="1204"/>
                  </a:cubicBezTo>
                  <a:cubicBezTo>
                    <a:pt x="1596" y="1173"/>
                    <a:pt x="1622" y="1111"/>
                    <a:pt x="1622" y="1067"/>
                  </a:cubicBezTo>
                  <a:cubicBezTo>
                    <a:pt x="1622" y="555"/>
                    <a:pt x="1622" y="555"/>
                    <a:pt x="1622" y="555"/>
                  </a:cubicBezTo>
                  <a:cubicBezTo>
                    <a:pt x="1622" y="511"/>
                    <a:pt x="1596" y="450"/>
                    <a:pt x="1565" y="419"/>
                  </a:cubicBezTo>
                  <a:lnTo>
                    <a:pt x="1203" y="57"/>
                  </a:lnTo>
                  <a:close/>
                </a:path>
              </a:pathLst>
            </a:custGeom>
            <a:solidFill>
              <a:schemeClr val="bg1"/>
            </a:solidFill>
            <a:ln w="12700" cap="flat">
              <a:solidFill>
                <a:schemeClr val="tx2">
                  <a:lumMod val="50000"/>
                  <a:lumOff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文本框 13"/>
            <p:cNvSpPr txBox="1"/>
            <p:nvPr/>
          </p:nvSpPr>
          <p:spPr>
            <a:xfrm>
              <a:off x="3405799" y="-1951666"/>
              <a:ext cx="601447" cy="584775"/>
            </a:xfrm>
            <a:prstGeom prst="rect">
              <a:avLst/>
            </a:prstGeom>
            <a:noFill/>
          </p:spPr>
          <p:txBody>
            <a:bodyPr wrap="none" rtlCol="0">
              <a:spAutoFit/>
            </a:bodyPr>
            <a:lstStyle/>
            <a:p>
              <a:pPr algn="ctr"/>
              <a:r>
                <a:rPr lang="en-US" altLang="zh-CN" sz="3200" b="1" dirty="0" smtClean="0">
                  <a:solidFill>
                    <a:schemeClr val="accent3"/>
                  </a:solidFill>
                  <a:cs typeface="+mn-ea"/>
                  <a:sym typeface="+mn-lt"/>
                </a:rPr>
                <a:t>02</a:t>
              </a:r>
              <a:endParaRPr lang="zh-CN" altLang="en-US" sz="3200" b="1" dirty="0">
                <a:solidFill>
                  <a:schemeClr val="accent3"/>
                </a:solidFill>
                <a:cs typeface="+mn-ea"/>
                <a:sym typeface="+mn-lt"/>
              </a:endParaRPr>
            </a:p>
          </p:txBody>
        </p:sp>
        <p:sp>
          <p:nvSpPr>
            <p:cNvPr id="15" name="矩形 1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321068" y="-1275359"/>
              <a:ext cx="2770910" cy="461665"/>
            </a:xfrm>
            <a:prstGeom prst="rect">
              <a:avLst/>
            </a:prstGeom>
          </p:spPr>
          <p:txBody>
            <a:bodyPr wrap="square">
              <a:spAutoFit/>
            </a:bodyPr>
            <a:lstStyle/>
            <a:p>
              <a:pPr algn="ctr"/>
              <a:r>
                <a:rPr lang="en-US" altLang="zh-CN" sz="2400" b="1" dirty="0" smtClean="0">
                  <a:solidFill>
                    <a:schemeClr val="tx2"/>
                  </a:solidFill>
                  <a:cs typeface="+mn-ea"/>
                  <a:sym typeface="+mn-lt"/>
                </a:rPr>
                <a:t>THE PART</a:t>
              </a:r>
            </a:p>
          </p:txBody>
        </p:sp>
        <p:grpSp>
          <p:nvGrpSpPr>
            <p:cNvPr id="16" name="组合 15"/>
            <p:cNvGrpSpPr/>
            <p:nvPr/>
          </p:nvGrpSpPr>
          <p:grpSpPr>
            <a:xfrm>
              <a:off x="3269201" y="-1361729"/>
              <a:ext cx="874644" cy="0"/>
              <a:chOff x="5625548" y="3867892"/>
              <a:chExt cx="874644" cy="0"/>
            </a:xfrm>
          </p:grpSpPr>
          <p:cxnSp>
            <p:nvCxnSpPr>
              <p:cNvPr id="17" name="直接连接符 16"/>
              <p:cNvCxnSpPr/>
              <p:nvPr/>
            </p:nvCxnSpPr>
            <p:spPr>
              <a:xfrm>
                <a:off x="5625548" y="3867892"/>
                <a:ext cx="21944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43428"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61306" y="3867892"/>
                <a:ext cx="21944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280749"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1" name="Oval 65_1"/>
            <p:cNvSpPr/>
            <p:nvPr/>
          </p:nvSpPr>
          <p:spPr>
            <a:xfrm>
              <a:off x="2672854" y="-2395399"/>
              <a:ext cx="2067340" cy="20673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730695093"/>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925608" y="1685594"/>
            <a:ext cx="4322781" cy="338554"/>
          </a:xfrm>
          <a:prstGeom prst="rect">
            <a:avLst/>
          </a:prstGeom>
          <a:noFill/>
        </p:spPr>
        <p:txBody>
          <a:bodyPr wrap="square" rtlCol="0">
            <a:spAutoFit/>
          </a:bodyPr>
          <a:lstStyle/>
          <a:p>
            <a:pPr lvl="0">
              <a:defRPr/>
            </a:pPr>
            <a:r>
              <a:rPr lang="zh-CN" altLang="en-US" sz="1600" dirty="0" smtClean="0">
                <a:solidFill>
                  <a:srgbClr val="3A8BC1"/>
                </a:solidFill>
                <a:cs typeface="+mn-ea"/>
                <a:sym typeface="+mn-lt"/>
              </a:rPr>
              <a:t>银拓中国</a:t>
            </a:r>
            <a:r>
              <a:rPr lang="zh-CN" altLang="en-US" sz="1600" dirty="0">
                <a:solidFill>
                  <a:srgbClr val="3A8BC1"/>
                </a:solidFill>
                <a:cs typeface="+mn-ea"/>
                <a:sym typeface="+mn-lt"/>
              </a:rPr>
              <a:t>票据交易系统仿真测试</a:t>
            </a:r>
            <a:r>
              <a:rPr lang="zh-CN" altLang="en-US" sz="1600" dirty="0" smtClean="0">
                <a:solidFill>
                  <a:srgbClr val="3A8BC1"/>
                </a:solidFill>
                <a:cs typeface="+mn-ea"/>
                <a:sym typeface="+mn-lt"/>
              </a:rPr>
              <a:t>软件</a:t>
            </a:r>
            <a:endParaRPr lang="en-US" altLang="zh-CN" sz="1600" dirty="0" smtClean="0">
              <a:solidFill>
                <a:srgbClr val="3A8BC1"/>
              </a:solidFill>
              <a:cs typeface="+mn-ea"/>
              <a:sym typeface="+mn-lt"/>
            </a:endParaRPr>
          </a:p>
        </p:txBody>
      </p:sp>
      <p:sp>
        <p:nvSpPr>
          <p:cNvPr id="62" name="TextBox 61"/>
          <p:cNvSpPr txBox="1"/>
          <p:nvPr/>
        </p:nvSpPr>
        <p:spPr>
          <a:xfrm>
            <a:off x="749300" y="2125295"/>
            <a:ext cx="5332186" cy="2031325"/>
          </a:xfrm>
          <a:prstGeom prst="rect">
            <a:avLst/>
          </a:prstGeom>
          <a:noFill/>
        </p:spPr>
        <p:txBody>
          <a:bodyPr wrap="square" rtlCol="0">
            <a:spAutoFit/>
          </a:bodyPr>
          <a:lstStyle/>
          <a:p>
            <a:pPr lvl="0" indent="457200">
              <a:lnSpc>
                <a:spcPct val="150000"/>
              </a:lnSpc>
              <a:defRPr/>
            </a:pPr>
            <a:r>
              <a:rPr lang="zh-CN" altLang="en-US" sz="1400" dirty="0">
                <a:solidFill>
                  <a:schemeClr val="bg1">
                    <a:lumMod val="50000"/>
                  </a:schemeClr>
                </a:solidFill>
                <a:cs typeface="+mn-ea"/>
                <a:sym typeface="+mn-lt"/>
              </a:rPr>
              <a:t>银拓中国票据交换系统仿真测试软件是</a:t>
            </a:r>
            <a:r>
              <a:rPr lang="zh-CN" altLang="en-US" sz="1400" dirty="0" smtClean="0">
                <a:solidFill>
                  <a:schemeClr val="bg1">
                    <a:lumMod val="50000"/>
                  </a:schemeClr>
                </a:solidFill>
                <a:cs typeface="+mn-ea"/>
                <a:sym typeface="+mn-lt"/>
              </a:rPr>
              <a:t>为了解决票交所要求由间联全部变更为直连的要求，以期银行能</a:t>
            </a:r>
            <a:r>
              <a:rPr lang="zh-CN" altLang="en-US" sz="1400" dirty="0">
                <a:solidFill>
                  <a:schemeClr val="bg1">
                    <a:lumMod val="50000"/>
                  </a:schemeClr>
                </a:solidFill>
                <a:cs typeface="+mn-ea"/>
                <a:sym typeface="+mn-lt"/>
              </a:rPr>
              <a:t>顺利的接入中国票据交换系统而专门设计开发的模拟测试软件</a:t>
            </a:r>
            <a:r>
              <a:rPr lang="zh-CN" altLang="en-US" sz="1400" dirty="0" smtClean="0">
                <a:solidFill>
                  <a:schemeClr val="bg1">
                    <a:lumMod val="50000"/>
                  </a:schemeClr>
                </a:solidFill>
                <a:cs typeface="+mn-ea"/>
                <a:sym typeface="+mn-lt"/>
              </a:rPr>
              <a:t>。不仅</a:t>
            </a:r>
            <a:r>
              <a:rPr lang="zh-CN" altLang="en-US" sz="1400" dirty="0">
                <a:solidFill>
                  <a:schemeClr val="bg1">
                    <a:lumMod val="50000"/>
                  </a:schemeClr>
                </a:solidFill>
                <a:cs typeface="+mn-ea"/>
                <a:sym typeface="+mn-lt"/>
              </a:rPr>
              <a:t>可以在初次接入期间为商业银行顺利通过接口验收增加保险系数外，而且可以帮助商业银行建立一套自主可控、长期存在的仿真测试</a:t>
            </a:r>
            <a:r>
              <a:rPr lang="zh-CN" altLang="en-US" sz="1400" dirty="0" smtClean="0">
                <a:solidFill>
                  <a:schemeClr val="bg1">
                    <a:lumMod val="50000"/>
                  </a:schemeClr>
                </a:solidFill>
                <a:cs typeface="+mn-ea"/>
                <a:sym typeface="+mn-lt"/>
              </a:rPr>
              <a:t>环境保障</a:t>
            </a:r>
            <a:r>
              <a:rPr lang="zh-CN" altLang="en-US" sz="1400" dirty="0">
                <a:solidFill>
                  <a:schemeClr val="bg1">
                    <a:lumMod val="50000"/>
                  </a:schemeClr>
                </a:solidFill>
                <a:cs typeface="+mn-ea"/>
                <a:sym typeface="+mn-lt"/>
              </a:rPr>
              <a:t>系统开发和测试质量，降低行内系统变更的风险。</a:t>
            </a:r>
            <a:endParaRPr kumimoji="0" lang="en-US" sz="1400" b="0" i="0" u="none" strike="noStrike" kern="1200" cap="none" spc="0" normalizeH="0" baseline="0" noProof="0" dirty="0" smtClean="0">
              <a:ln>
                <a:noFill/>
              </a:ln>
              <a:solidFill>
                <a:schemeClr val="bg1">
                  <a:lumMod val="50000"/>
                </a:schemeClr>
              </a:solidFill>
              <a:effectLst/>
              <a:uLnTx/>
              <a:uFillTx/>
              <a:cs typeface="+mn-ea"/>
              <a:sym typeface="+mn-lt"/>
            </a:endParaRPr>
          </a:p>
        </p:txBody>
      </p:sp>
      <p:grpSp>
        <p:nvGrpSpPr>
          <p:cNvPr id="86" name="Group 85"/>
          <p:cNvGrpSpPr/>
          <p:nvPr/>
        </p:nvGrpSpPr>
        <p:grpSpPr>
          <a:xfrm>
            <a:off x="5952213" y="2019300"/>
            <a:ext cx="8100333" cy="4069886"/>
            <a:chOff x="6195332" y="2019300"/>
            <a:chExt cx="7001258" cy="4029213"/>
          </a:xfrm>
        </p:grpSpPr>
        <p:sp>
          <p:nvSpPr>
            <p:cNvPr id="85" name="Image #1"/>
            <p:cNvSpPr>
              <a:spLocks noChangeArrowheads="1"/>
            </p:cNvSpPr>
            <p:nvPr/>
          </p:nvSpPr>
          <p:spPr bwMode="auto">
            <a:xfrm>
              <a:off x="7091762" y="2280598"/>
              <a:ext cx="5260974" cy="3328445"/>
            </a:xfrm>
            <a:prstGeom prst="rect">
              <a:avLst/>
            </a:prstGeom>
            <a:solidFill>
              <a:srgbClr val="EDF1F4"/>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0" name="Freeform 45"/>
            <p:cNvSpPr>
              <a:spLocks/>
            </p:cNvSpPr>
            <p:nvPr/>
          </p:nvSpPr>
          <p:spPr bwMode="auto">
            <a:xfrm>
              <a:off x="6195332" y="5892928"/>
              <a:ext cx="3526559" cy="155585"/>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1" name="Freeform 46"/>
            <p:cNvSpPr>
              <a:spLocks/>
            </p:cNvSpPr>
            <p:nvPr/>
          </p:nvSpPr>
          <p:spPr bwMode="auto">
            <a:xfrm>
              <a:off x="9670029" y="5892928"/>
              <a:ext cx="3526559" cy="155585"/>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76" name="Freeform 75"/>
            <p:cNvSpPr>
              <a:spLocks/>
            </p:cNvSpPr>
            <p:nvPr/>
          </p:nvSpPr>
          <p:spPr bwMode="auto">
            <a:xfrm>
              <a:off x="6885483" y="2019300"/>
              <a:ext cx="5672813" cy="3885597"/>
            </a:xfrm>
            <a:custGeom>
              <a:avLst/>
              <a:gdLst>
                <a:gd name="connsiteX0" fmla="*/ 207445 w 5672813"/>
                <a:gd name="connsiteY0" fmla="*/ 263295 h 3885597"/>
                <a:gd name="connsiteX1" fmla="*/ 207445 w 5672813"/>
                <a:gd name="connsiteY1" fmla="*/ 3586400 h 3885597"/>
                <a:gd name="connsiteX2" fmla="*/ 5469359 w 5672813"/>
                <a:gd name="connsiteY2" fmla="*/ 3586400 h 3885597"/>
                <a:gd name="connsiteX3" fmla="*/ 5469359 w 5672813"/>
                <a:gd name="connsiteY3" fmla="*/ 263295 h 3885597"/>
                <a:gd name="connsiteX4" fmla="*/ 179393 w 5672813"/>
                <a:gd name="connsiteY4" fmla="*/ 0 h 3885597"/>
                <a:gd name="connsiteX5" fmla="*/ 5493420 w 5672813"/>
                <a:gd name="connsiteY5" fmla="*/ 0 h 3885597"/>
                <a:gd name="connsiteX6" fmla="*/ 5672813 w 5672813"/>
                <a:gd name="connsiteY6" fmla="*/ 179520 h 3885597"/>
                <a:gd name="connsiteX7" fmla="*/ 5672813 w 5672813"/>
                <a:gd name="connsiteY7" fmla="*/ 3706078 h 3885597"/>
                <a:gd name="connsiteX8" fmla="*/ 5493420 w 5672813"/>
                <a:gd name="connsiteY8" fmla="*/ 3885597 h 3885597"/>
                <a:gd name="connsiteX9" fmla="*/ 179393 w 5672813"/>
                <a:gd name="connsiteY9" fmla="*/ 3885597 h 3885597"/>
                <a:gd name="connsiteX10" fmla="*/ 0 w 5672813"/>
                <a:gd name="connsiteY10" fmla="*/ 3706078 h 3885597"/>
                <a:gd name="connsiteX11" fmla="*/ 0 w 5672813"/>
                <a:gd name="connsiteY11" fmla="*/ 869672 h 3885597"/>
                <a:gd name="connsiteX12" fmla="*/ 0 w 5672813"/>
                <a:gd name="connsiteY12" fmla="*/ 179520 h 3885597"/>
                <a:gd name="connsiteX13" fmla="*/ 179393 w 5672813"/>
                <a:gd name="connsiteY13" fmla="*/ 0 h 3885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2813" h="3885597">
                  <a:moveTo>
                    <a:pt x="207445" y="263295"/>
                  </a:moveTo>
                  <a:lnTo>
                    <a:pt x="207445" y="3586400"/>
                  </a:lnTo>
                  <a:lnTo>
                    <a:pt x="5469359" y="3586400"/>
                  </a:lnTo>
                  <a:lnTo>
                    <a:pt x="5469359" y="263295"/>
                  </a:lnTo>
                  <a:close/>
                  <a:moveTo>
                    <a:pt x="179393" y="0"/>
                  </a:moveTo>
                  <a:cubicBezTo>
                    <a:pt x="179393" y="0"/>
                    <a:pt x="179393" y="0"/>
                    <a:pt x="5493420" y="0"/>
                  </a:cubicBezTo>
                  <a:cubicBezTo>
                    <a:pt x="5593082" y="0"/>
                    <a:pt x="5672813" y="79787"/>
                    <a:pt x="5672813" y="179520"/>
                  </a:cubicBezTo>
                  <a:cubicBezTo>
                    <a:pt x="5672813" y="179520"/>
                    <a:pt x="5672813" y="179520"/>
                    <a:pt x="5672813" y="3706078"/>
                  </a:cubicBezTo>
                  <a:cubicBezTo>
                    <a:pt x="5672813" y="3805811"/>
                    <a:pt x="5593082" y="3885597"/>
                    <a:pt x="5493420" y="3885597"/>
                  </a:cubicBezTo>
                  <a:cubicBezTo>
                    <a:pt x="5493420" y="3885597"/>
                    <a:pt x="5493420" y="3885597"/>
                    <a:pt x="179393" y="3885597"/>
                  </a:cubicBezTo>
                  <a:cubicBezTo>
                    <a:pt x="79731" y="3885597"/>
                    <a:pt x="0" y="3805811"/>
                    <a:pt x="0" y="3706078"/>
                  </a:cubicBezTo>
                  <a:cubicBezTo>
                    <a:pt x="0" y="3706078"/>
                    <a:pt x="0" y="3706078"/>
                    <a:pt x="0" y="869672"/>
                  </a:cubicBezTo>
                  <a:cubicBezTo>
                    <a:pt x="0" y="869672"/>
                    <a:pt x="0" y="869672"/>
                    <a:pt x="0" y="179520"/>
                  </a:cubicBezTo>
                  <a:cubicBezTo>
                    <a:pt x="0" y="79787"/>
                    <a:pt x="79731" y="0"/>
                    <a:pt x="179393"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4" name="Freeform 49"/>
            <p:cNvSpPr>
              <a:spLocks/>
            </p:cNvSpPr>
            <p:nvPr/>
          </p:nvSpPr>
          <p:spPr bwMode="auto">
            <a:xfrm>
              <a:off x="6905431" y="5721389"/>
              <a:ext cx="5636911" cy="163563"/>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27" name="Freeform 58"/>
            <p:cNvSpPr>
              <a:spLocks/>
            </p:cNvSpPr>
            <p:nvPr/>
          </p:nvSpPr>
          <p:spPr bwMode="auto">
            <a:xfrm>
              <a:off x="9717900" y="2162916"/>
              <a:ext cx="3991" cy="7979"/>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74" name="Freeform 73"/>
            <p:cNvSpPr>
              <a:spLocks/>
            </p:cNvSpPr>
            <p:nvPr/>
          </p:nvSpPr>
          <p:spPr bwMode="auto">
            <a:xfrm>
              <a:off x="6905431" y="2039245"/>
              <a:ext cx="5636911" cy="3845704"/>
            </a:xfrm>
            <a:custGeom>
              <a:avLst/>
              <a:gdLst>
                <a:gd name="connsiteX0" fmla="*/ 187497 w 5636911"/>
                <a:gd name="connsiteY0" fmla="*/ 243350 h 3845704"/>
                <a:gd name="connsiteX1" fmla="*/ 187497 w 5636911"/>
                <a:gd name="connsiteY1" fmla="*/ 3566455 h 3845704"/>
                <a:gd name="connsiteX2" fmla="*/ 5449411 w 5636911"/>
                <a:gd name="connsiteY2" fmla="*/ 3566455 h 3845704"/>
                <a:gd name="connsiteX3" fmla="*/ 5449411 w 5636911"/>
                <a:gd name="connsiteY3" fmla="*/ 243350 h 3845704"/>
                <a:gd name="connsiteX4" fmla="*/ 159460 w 5636911"/>
                <a:gd name="connsiteY4" fmla="*/ 0 h 3845704"/>
                <a:gd name="connsiteX5" fmla="*/ 5473464 w 5636911"/>
                <a:gd name="connsiteY5" fmla="*/ 0 h 3845704"/>
                <a:gd name="connsiteX6" fmla="*/ 5636911 w 5636911"/>
                <a:gd name="connsiteY6" fmla="*/ 159573 h 3845704"/>
                <a:gd name="connsiteX7" fmla="*/ 5636911 w 5636911"/>
                <a:gd name="connsiteY7" fmla="*/ 3686131 h 3845704"/>
                <a:gd name="connsiteX8" fmla="*/ 5473464 w 5636911"/>
                <a:gd name="connsiteY8" fmla="*/ 3845704 h 3845704"/>
                <a:gd name="connsiteX9" fmla="*/ 159460 w 5636911"/>
                <a:gd name="connsiteY9" fmla="*/ 3845704 h 3845704"/>
                <a:gd name="connsiteX10" fmla="*/ 0 w 5636911"/>
                <a:gd name="connsiteY10" fmla="*/ 3686131 h 3845704"/>
                <a:gd name="connsiteX11" fmla="*/ 0 w 5636911"/>
                <a:gd name="connsiteY11" fmla="*/ 159573 h 3845704"/>
                <a:gd name="connsiteX12" fmla="*/ 159460 w 5636911"/>
                <a:gd name="connsiteY12" fmla="*/ 0 h 384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636911" h="3845704">
                  <a:moveTo>
                    <a:pt x="187497" y="243350"/>
                  </a:moveTo>
                  <a:lnTo>
                    <a:pt x="187497" y="3566455"/>
                  </a:lnTo>
                  <a:lnTo>
                    <a:pt x="5449411" y="3566455"/>
                  </a:lnTo>
                  <a:lnTo>
                    <a:pt x="5449411" y="243350"/>
                  </a:lnTo>
                  <a:close/>
                  <a:moveTo>
                    <a:pt x="159460" y="0"/>
                  </a:moveTo>
                  <a:cubicBezTo>
                    <a:pt x="5473464" y="0"/>
                    <a:pt x="5473464" y="0"/>
                    <a:pt x="5473464" y="0"/>
                  </a:cubicBezTo>
                  <a:cubicBezTo>
                    <a:pt x="5565154" y="0"/>
                    <a:pt x="5636911" y="71808"/>
                    <a:pt x="5636911" y="159573"/>
                  </a:cubicBezTo>
                  <a:cubicBezTo>
                    <a:pt x="5636911" y="3686131"/>
                    <a:pt x="5636911" y="3686131"/>
                    <a:pt x="5636911" y="3686131"/>
                  </a:cubicBezTo>
                  <a:cubicBezTo>
                    <a:pt x="5636911" y="3773896"/>
                    <a:pt x="5565154" y="3845704"/>
                    <a:pt x="5473464" y="3845704"/>
                  </a:cubicBezTo>
                  <a:lnTo>
                    <a:pt x="159460" y="3845704"/>
                  </a:lnTo>
                  <a:cubicBezTo>
                    <a:pt x="71757" y="3845704"/>
                    <a:pt x="0" y="3773896"/>
                    <a:pt x="0" y="3686131"/>
                  </a:cubicBezTo>
                  <a:cubicBezTo>
                    <a:pt x="0" y="159573"/>
                    <a:pt x="0" y="159573"/>
                    <a:pt x="0" y="159573"/>
                  </a:cubicBezTo>
                  <a:cubicBezTo>
                    <a:pt x="0" y="71808"/>
                    <a:pt x="71757" y="0"/>
                    <a:pt x="159460" y="0"/>
                  </a:cubicBez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5" name="Rectangle 50"/>
            <p:cNvSpPr>
              <a:spLocks noChangeArrowheads="1"/>
            </p:cNvSpPr>
            <p:nvPr/>
          </p:nvSpPr>
          <p:spPr bwMode="auto">
            <a:xfrm>
              <a:off x="6195332" y="5829099"/>
              <a:ext cx="7001258" cy="127658"/>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6" name="Freeform 51"/>
            <p:cNvSpPr>
              <a:spLocks/>
            </p:cNvSpPr>
            <p:nvPr/>
          </p:nvSpPr>
          <p:spPr bwMode="auto">
            <a:xfrm>
              <a:off x="9191310" y="5829099"/>
              <a:ext cx="1005309" cy="71808"/>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nvGrpSpPr>
            <p:cNvPr id="46" name="Group 45"/>
            <p:cNvGrpSpPr/>
            <p:nvPr/>
          </p:nvGrpSpPr>
          <p:grpSpPr>
            <a:xfrm>
              <a:off x="9689976" y="2138980"/>
              <a:ext cx="59841" cy="63829"/>
              <a:chOff x="9688615" y="2138980"/>
              <a:chExt cx="59841" cy="63829"/>
            </a:xfrm>
          </p:grpSpPr>
          <p:sp>
            <p:nvSpPr>
              <p:cNvPr id="20" name="Oval 54"/>
              <p:cNvSpPr>
                <a:spLocks noChangeArrowheads="1"/>
              </p:cNvSpPr>
              <p:nvPr/>
            </p:nvSpPr>
            <p:spPr bwMode="auto">
              <a:xfrm>
                <a:off x="9688615" y="2142968"/>
                <a:ext cx="59841" cy="59841"/>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23" name="Oval 55"/>
              <p:cNvSpPr>
                <a:spLocks noChangeArrowheads="1"/>
              </p:cNvSpPr>
              <p:nvPr/>
            </p:nvSpPr>
            <p:spPr bwMode="auto">
              <a:xfrm>
                <a:off x="9688615" y="2138980"/>
                <a:ext cx="59841" cy="55850"/>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25" name="Oval 56"/>
              <p:cNvSpPr>
                <a:spLocks noChangeArrowheads="1"/>
              </p:cNvSpPr>
              <p:nvPr/>
            </p:nvSpPr>
            <p:spPr bwMode="auto">
              <a:xfrm>
                <a:off x="9700582" y="2146958"/>
                <a:ext cx="35905" cy="39893"/>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26" name="Oval 57"/>
              <p:cNvSpPr>
                <a:spLocks noChangeArrowheads="1"/>
              </p:cNvSpPr>
              <p:nvPr/>
            </p:nvSpPr>
            <p:spPr bwMode="auto">
              <a:xfrm>
                <a:off x="9708561" y="2158925"/>
                <a:ext cx="19948" cy="19948"/>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grpSp>
      <p:pic>
        <p:nvPicPr>
          <p:cNvPr id="2" name="图片占位符 1"/>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6989367" y="2283236"/>
            <a:ext cx="6086855" cy="3362044"/>
          </a:xfrm>
          <a:solidFill>
            <a:schemeClr val="accent6"/>
          </a:solidFill>
        </p:spPr>
      </p:pic>
      <p:grpSp>
        <p:nvGrpSpPr>
          <p:cNvPr id="38" name="组合 37"/>
          <p:cNvGrpSpPr/>
          <p:nvPr/>
        </p:nvGrpSpPr>
        <p:grpSpPr>
          <a:xfrm>
            <a:off x="935907" y="537556"/>
            <a:ext cx="7142881" cy="693921"/>
            <a:chOff x="935907" y="537556"/>
            <a:chExt cx="7142881" cy="693921"/>
          </a:xfrm>
        </p:grpSpPr>
        <p:sp>
          <p:nvSpPr>
            <p:cNvPr id="39"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中国票据交易系统仿真测试软件介绍</a:t>
              </a:r>
              <a:endParaRPr lang="en-US" sz="2400" dirty="0">
                <a:solidFill>
                  <a:schemeClr val="tx2"/>
                </a:solidFill>
                <a:cs typeface="+mn-ea"/>
                <a:sym typeface="+mn-lt"/>
              </a:endParaRPr>
            </a:p>
          </p:txBody>
        </p:sp>
        <p:sp>
          <p:nvSpPr>
            <p:cNvPr id="40"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Shanghai Commercial Paper Exchange Corporation LTD</a:t>
              </a:r>
              <a:endParaRPr lang="en-US" sz="1400" dirty="0">
                <a:solidFill>
                  <a:schemeClr val="accent1"/>
                </a:solidFill>
                <a:cs typeface="+mn-ea"/>
                <a:sym typeface="+mn-lt"/>
              </a:endParaRPr>
            </a:p>
          </p:txBody>
        </p:sp>
        <p:sp>
          <p:nvSpPr>
            <p:cNvPr id="41"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pic>
        <p:nvPicPr>
          <p:cNvPr id="37" name="图片 3079" descr="未标题-1"/>
          <p:cNvPicPr>
            <a:picLocks noChangeAspect="1" noChangeArrowheads="1"/>
          </p:cNvPicPr>
          <p:nvPr/>
        </p:nvPicPr>
        <p:blipFill>
          <a:blip r:embed="rId4" cstate="print"/>
          <a:srcRect/>
          <a:stretch>
            <a:fillRect/>
          </a:stretch>
        </p:blipFill>
        <p:spPr bwMode="auto">
          <a:xfrm>
            <a:off x="10458040" y="6192021"/>
            <a:ext cx="1500198" cy="477575"/>
          </a:xfrm>
          <a:prstGeom prst="rect">
            <a:avLst/>
          </a:prstGeom>
          <a:noFill/>
          <a:ln w="9525">
            <a:noFill/>
            <a:miter lim="800000"/>
            <a:headEnd/>
            <a:tailEnd/>
          </a:ln>
        </p:spPr>
      </p:pic>
      <p:grpSp>
        <p:nvGrpSpPr>
          <p:cNvPr id="4" name="组合 3"/>
          <p:cNvGrpSpPr/>
          <p:nvPr/>
        </p:nvGrpSpPr>
        <p:grpSpPr>
          <a:xfrm>
            <a:off x="854185" y="4615899"/>
            <a:ext cx="4843424" cy="1433972"/>
            <a:chOff x="854185" y="4323799"/>
            <a:chExt cx="4843424" cy="1433972"/>
          </a:xfrm>
        </p:grpSpPr>
        <p:grpSp>
          <p:nvGrpSpPr>
            <p:cNvPr id="3" name="组合 2"/>
            <p:cNvGrpSpPr/>
            <p:nvPr/>
          </p:nvGrpSpPr>
          <p:grpSpPr>
            <a:xfrm>
              <a:off x="854185" y="4338669"/>
              <a:ext cx="2221755" cy="562138"/>
              <a:chOff x="574785" y="4582509"/>
              <a:chExt cx="2221755" cy="562138"/>
            </a:xfrm>
          </p:grpSpPr>
          <p:sp>
            <p:nvSpPr>
              <p:cNvPr id="47" name="TextBox 46"/>
              <p:cNvSpPr txBox="1"/>
              <p:nvPr/>
            </p:nvSpPr>
            <p:spPr>
              <a:xfrm>
                <a:off x="1013227" y="4582509"/>
                <a:ext cx="945113" cy="277005"/>
              </a:xfrm>
              <a:prstGeom prst="rect">
                <a:avLst/>
              </a:prstGeom>
              <a:noFill/>
            </p:spPr>
            <p:txBody>
              <a:bodyPr wrap="square" lIns="91445" tIns="45723" rIns="91445" bIns="45723" rtlCol="0">
                <a:spAutoFit/>
              </a:bodyPr>
              <a:lstStyle/>
              <a:p>
                <a:pPr defTabSz="914083"/>
                <a:r>
                  <a:rPr lang="zh-CN" altLang="en-US" sz="1200" dirty="0" smtClean="0">
                    <a:solidFill>
                      <a:srgbClr val="737572"/>
                    </a:solidFill>
                    <a:cs typeface="+mn-ea"/>
                    <a:sym typeface="+mn-lt"/>
                  </a:rPr>
                  <a:t>操作系统</a:t>
                </a:r>
                <a:endParaRPr lang="id-ID" sz="1200" dirty="0">
                  <a:solidFill>
                    <a:srgbClr val="737572"/>
                  </a:solidFill>
                  <a:cs typeface="+mn-ea"/>
                  <a:sym typeface="+mn-lt"/>
                </a:endParaRPr>
              </a:p>
            </p:txBody>
          </p:sp>
          <p:sp>
            <p:nvSpPr>
              <p:cNvPr id="48" name="Rectangle 35"/>
              <p:cNvSpPr/>
              <p:nvPr/>
            </p:nvSpPr>
            <p:spPr>
              <a:xfrm>
                <a:off x="1006877" y="4867642"/>
                <a:ext cx="1789663" cy="277005"/>
              </a:xfrm>
              <a:prstGeom prst="rect">
                <a:avLst/>
              </a:prstGeom>
            </p:spPr>
            <p:txBody>
              <a:bodyPr wrap="square" lIns="91445" tIns="45723" rIns="91445" bIns="45723">
                <a:spAutoFit/>
              </a:bodyPr>
              <a:lstStyle/>
              <a:p>
                <a:pPr defTabSz="914083"/>
                <a:r>
                  <a:rPr lang="zh-CN" altLang="en-US" sz="1200" dirty="0" smtClean="0">
                    <a:solidFill>
                      <a:srgbClr val="737572"/>
                    </a:solidFill>
                    <a:cs typeface="+mn-ea"/>
                    <a:sym typeface="+mn-lt"/>
                  </a:rPr>
                  <a:t>操作系统采用的是</a:t>
                </a:r>
                <a:r>
                  <a:rPr lang="en-US" altLang="zh-CN" sz="1200" dirty="0" smtClean="0">
                    <a:solidFill>
                      <a:srgbClr val="737572"/>
                    </a:solidFill>
                    <a:cs typeface="+mn-ea"/>
                    <a:sym typeface="+mn-lt"/>
                  </a:rPr>
                  <a:t>Linux</a:t>
                </a:r>
                <a:endParaRPr lang="fr-FR" sz="1200" dirty="0" smtClean="0">
                  <a:solidFill>
                    <a:srgbClr val="737572"/>
                  </a:solidFill>
                  <a:cs typeface="+mn-ea"/>
                  <a:sym typeface="+mn-lt"/>
                </a:endParaRPr>
              </a:p>
            </p:txBody>
          </p:sp>
          <p:grpSp>
            <p:nvGrpSpPr>
              <p:cNvPr id="58" name="组合 57"/>
              <p:cNvGrpSpPr/>
              <p:nvPr/>
            </p:nvGrpSpPr>
            <p:grpSpPr>
              <a:xfrm>
                <a:off x="574785" y="4693323"/>
                <a:ext cx="396607" cy="396555"/>
                <a:chOff x="1006877" y="2322532"/>
                <a:chExt cx="694176" cy="694085"/>
              </a:xfrm>
            </p:grpSpPr>
            <p:sp>
              <p:nvSpPr>
                <p:cNvPr id="59" name="Oval 33"/>
                <p:cNvSpPr/>
                <p:nvPr/>
              </p:nvSpPr>
              <p:spPr>
                <a:xfrm>
                  <a:off x="1006877" y="2322532"/>
                  <a:ext cx="694176" cy="6940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defTabSz="914083"/>
                  <a:endParaRPr lang="id-ID" dirty="0">
                    <a:solidFill>
                      <a:prstClr val="white"/>
                    </a:solidFill>
                    <a:cs typeface="+mn-ea"/>
                    <a:sym typeface="+mn-lt"/>
                  </a:endParaRPr>
                </a:p>
              </p:txBody>
            </p:sp>
            <p:sp>
              <p:nvSpPr>
                <p:cNvPr id="60" name="Freeform 91"/>
                <p:cNvSpPr>
                  <a:spLocks noEditPoints="1"/>
                </p:cNvSpPr>
                <p:nvPr/>
              </p:nvSpPr>
              <p:spPr bwMode="auto">
                <a:xfrm>
                  <a:off x="1153948" y="2460101"/>
                  <a:ext cx="403914" cy="403914"/>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rgbClr val="FFFFFF"/>
                </a:solidFill>
                <a:ln w="9525">
                  <a:noFill/>
                  <a:round/>
                </a:ln>
              </p:spPr>
              <p:txBody>
                <a:bodyPr vert="horz" wrap="square" lIns="45720" tIns="22860" rIns="45720" bIns="22860" numCol="1" anchor="t" anchorCtr="0" compatLnSpc="1"/>
                <a:lstStyle/>
                <a:p>
                  <a:pPr defTabSz="914083"/>
                  <a:endParaRPr lang="en-US">
                    <a:solidFill>
                      <a:srgbClr val="737572"/>
                    </a:solidFill>
                    <a:cs typeface="+mn-ea"/>
                    <a:sym typeface="+mn-lt"/>
                  </a:endParaRPr>
                </a:p>
              </p:txBody>
            </p:sp>
          </p:grpSp>
        </p:grpSp>
        <p:grpSp>
          <p:nvGrpSpPr>
            <p:cNvPr id="12" name="组合 11"/>
            <p:cNvGrpSpPr/>
            <p:nvPr/>
          </p:nvGrpSpPr>
          <p:grpSpPr>
            <a:xfrm>
              <a:off x="3218918" y="4323799"/>
              <a:ext cx="2478691" cy="562138"/>
              <a:chOff x="3307818" y="4567639"/>
              <a:chExt cx="2478691" cy="562138"/>
            </a:xfrm>
          </p:grpSpPr>
          <p:sp>
            <p:nvSpPr>
              <p:cNvPr id="72" name="Oval 36"/>
              <p:cNvSpPr/>
              <p:nvPr/>
            </p:nvSpPr>
            <p:spPr>
              <a:xfrm>
                <a:off x="5411729" y="4624163"/>
                <a:ext cx="374780" cy="37473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defTabSz="914083"/>
                <a:r>
                  <a:rPr lang="en-US" b="1" dirty="0" smtClean="0">
                    <a:solidFill>
                      <a:prstClr val="white"/>
                    </a:solidFill>
                    <a:cs typeface="+mn-ea"/>
                    <a:sym typeface="+mn-lt"/>
                  </a:rPr>
                  <a:t>L</a:t>
                </a:r>
                <a:endParaRPr lang="id-ID" b="1" dirty="0">
                  <a:solidFill>
                    <a:prstClr val="white"/>
                  </a:solidFill>
                  <a:cs typeface="+mn-ea"/>
                  <a:sym typeface="+mn-lt"/>
                </a:endParaRPr>
              </a:p>
            </p:txBody>
          </p:sp>
          <p:grpSp>
            <p:nvGrpSpPr>
              <p:cNvPr id="8" name="组合 7"/>
              <p:cNvGrpSpPr/>
              <p:nvPr/>
            </p:nvGrpSpPr>
            <p:grpSpPr>
              <a:xfrm>
                <a:off x="3307818" y="4567639"/>
                <a:ext cx="2010159" cy="562138"/>
                <a:chOff x="2858238" y="4285699"/>
                <a:chExt cx="2010159" cy="562138"/>
              </a:xfrm>
            </p:grpSpPr>
            <p:sp>
              <p:nvSpPr>
                <p:cNvPr id="70" name="TextBox 69"/>
                <p:cNvSpPr txBox="1"/>
                <p:nvPr/>
              </p:nvSpPr>
              <p:spPr>
                <a:xfrm>
                  <a:off x="3970019" y="4285699"/>
                  <a:ext cx="898377" cy="277005"/>
                </a:xfrm>
                <a:prstGeom prst="rect">
                  <a:avLst/>
                </a:prstGeom>
                <a:noFill/>
              </p:spPr>
              <p:txBody>
                <a:bodyPr wrap="square" lIns="91445" tIns="45723" rIns="91445" bIns="45723" rtlCol="0">
                  <a:spAutoFit/>
                </a:bodyPr>
                <a:lstStyle/>
                <a:p>
                  <a:pPr algn="r" defTabSz="914083"/>
                  <a:r>
                    <a:rPr lang="zh-CN" altLang="en-US" sz="1200" dirty="0" smtClean="0">
                      <a:solidFill>
                        <a:srgbClr val="737572"/>
                      </a:solidFill>
                      <a:cs typeface="+mn-ea"/>
                      <a:sym typeface="+mn-lt"/>
                    </a:rPr>
                    <a:t>开发语言</a:t>
                  </a:r>
                  <a:endParaRPr lang="id-ID" sz="1200" dirty="0">
                    <a:solidFill>
                      <a:srgbClr val="737572"/>
                    </a:solidFill>
                    <a:cs typeface="+mn-ea"/>
                    <a:sym typeface="+mn-lt"/>
                  </a:endParaRPr>
                </a:p>
              </p:txBody>
            </p:sp>
            <p:sp>
              <p:nvSpPr>
                <p:cNvPr id="71" name="Rectangle 50"/>
                <p:cNvSpPr/>
                <p:nvPr/>
              </p:nvSpPr>
              <p:spPr>
                <a:xfrm>
                  <a:off x="2858238" y="4570832"/>
                  <a:ext cx="2010159" cy="277005"/>
                </a:xfrm>
                <a:prstGeom prst="rect">
                  <a:avLst/>
                </a:prstGeom>
              </p:spPr>
              <p:txBody>
                <a:bodyPr wrap="square" lIns="91445" tIns="45723" rIns="91445" bIns="45723">
                  <a:spAutoFit/>
                </a:bodyPr>
                <a:lstStyle/>
                <a:p>
                  <a:pPr algn="r" defTabSz="914083"/>
                  <a:r>
                    <a:rPr lang="zh-CN" altLang="en-US" sz="1200" dirty="0" smtClean="0">
                      <a:solidFill>
                        <a:srgbClr val="737572"/>
                      </a:solidFill>
                      <a:cs typeface="+mn-ea"/>
                      <a:sym typeface="+mn-lt"/>
                    </a:rPr>
                    <a:t>开发语言采用</a:t>
                  </a:r>
                  <a:r>
                    <a:rPr lang="en-US" altLang="zh-CN" sz="1200" dirty="0" smtClean="0">
                      <a:solidFill>
                        <a:srgbClr val="737572"/>
                      </a:solidFill>
                      <a:cs typeface="+mn-ea"/>
                      <a:sym typeface="+mn-lt"/>
                    </a:rPr>
                    <a:t>C</a:t>
                  </a:r>
                  <a:r>
                    <a:rPr lang="zh-CN" altLang="en-US" sz="1200" dirty="0" smtClean="0">
                      <a:solidFill>
                        <a:srgbClr val="737572"/>
                      </a:solidFill>
                      <a:cs typeface="+mn-ea"/>
                      <a:sym typeface="+mn-lt"/>
                    </a:rPr>
                    <a:t>和</a:t>
                  </a:r>
                  <a:r>
                    <a:rPr lang="en-US" altLang="zh-CN" sz="1200" dirty="0" smtClean="0">
                      <a:solidFill>
                        <a:srgbClr val="737572"/>
                      </a:solidFill>
                      <a:cs typeface="+mn-ea"/>
                      <a:sym typeface="+mn-lt"/>
                    </a:rPr>
                    <a:t>Java</a:t>
                  </a:r>
                  <a:endParaRPr lang="en-US" sz="1200" dirty="0">
                    <a:solidFill>
                      <a:srgbClr val="737572"/>
                    </a:solidFill>
                    <a:cs typeface="+mn-ea"/>
                    <a:sym typeface="+mn-lt"/>
                  </a:endParaRPr>
                </a:p>
              </p:txBody>
            </p:sp>
          </p:grpSp>
        </p:grpSp>
        <p:grpSp>
          <p:nvGrpSpPr>
            <p:cNvPr id="9" name="组合 8"/>
            <p:cNvGrpSpPr/>
            <p:nvPr/>
          </p:nvGrpSpPr>
          <p:grpSpPr>
            <a:xfrm>
              <a:off x="860100" y="5185767"/>
              <a:ext cx="2017363" cy="572004"/>
              <a:chOff x="580700" y="5429607"/>
              <a:chExt cx="2017363" cy="572004"/>
            </a:xfrm>
          </p:grpSpPr>
          <p:grpSp>
            <p:nvGrpSpPr>
              <p:cNvPr id="77" name="组合 76"/>
              <p:cNvGrpSpPr/>
              <p:nvPr/>
            </p:nvGrpSpPr>
            <p:grpSpPr>
              <a:xfrm>
                <a:off x="580700" y="5517751"/>
                <a:ext cx="396607" cy="396555"/>
                <a:chOff x="1006877" y="3286526"/>
                <a:chExt cx="694176" cy="694085"/>
              </a:xfrm>
            </p:grpSpPr>
            <p:sp>
              <p:nvSpPr>
                <p:cNvPr id="80" name="Oval 36"/>
                <p:cNvSpPr/>
                <p:nvPr/>
              </p:nvSpPr>
              <p:spPr>
                <a:xfrm>
                  <a:off x="1006877" y="3286526"/>
                  <a:ext cx="694176" cy="6940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r" defTabSz="914083"/>
                  <a:endParaRPr lang="id-ID" dirty="0">
                    <a:solidFill>
                      <a:prstClr val="white"/>
                    </a:solidFill>
                    <a:cs typeface="+mn-ea"/>
                    <a:sym typeface="+mn-lt"/>
                  </a:endParaRPr>
                </a:p>
              </p:txBody>
            </p:sp>
            <p:sp>
              <p:nvSpPr>
                <p:cNvPr id="81" name="Freeform 144"/>
                <p:cNvSpPr>
                  <a:spLocks noEditPoints="1"/>
                </p:cNvSpPr>
                <p:nvPr/>
              </p:nvSpPr>
              <p:spPr bwMode="auto">
                <a:xfrm>
                  <a:off x="1140075" y="3445096"/>
                  <a:ext cx="427479" cy="331572"/>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rgbClr val="FFFFFF"/>
                </a:solidFill>
                <a:ln w="9525">
                  <a:noFill/>
                  <a:round/>
                </a:ln>
              </p:spPr>
              <p:txBody>
                <a:bodyPr vert="horz" wrap="square" lIns="45720" tIns="22860" rIns="45720" bIns="22860" numCol="1" anchor="t" anchorCtr="0" compatLnSpc="1"/>
                <a:lstStyle/>
                <a:p>
                  <a:pPr algn="r" defTabSz="914083"/>
                  <a:endParaRPr lang="en-US">
                    <a:solidFill>
                      <a:srgbClr val="737572"/>
                    </a:solidFill>
                    <a:cs typeface="+mn-ea"/>
                    <a:sym typeface="+mn-lt"/>
                  </a:endParaRPr>
                </a:p>
              </p:txBody>
            </p:sp>
          </p:grpSp>
          <p:grpSp>
            <p:nvGrpSpPr>
              <p:cNvPr id="5" name="组合 4"/>
              <p:cNvGrpSpPr/>
              <p:nvPr/>
            </p:nvGrpSpPr>
            <p:grpSpPr>
              <a:xfrm>
                <a:off x="1053328" y="5429607"/>
                <a:ext cx="1544735" cy="572004"/>
                <a:chOff x="1055155" y="5397339"/>
                <a:chExt cx="1544735" cy="572004"/>
              </a:xfrm>
            </p:grpSpPr>
            <p:sp>
              <p:nvSpPr>
                <p:cNvPr id="78" name="TextBox 77"/>
                <p:cNvSpPr txBox="1"/>
                <p:nvPr/>
              </p:nvSpPr>
              <p:spPr>
                <a:xfrm>
                  <a:off x="1065178" y="5397339"/>
                  <a:ext cx="1039769" cy="277005"/>
                </a:xfrm>
                <a:prstGeom prst="rect">
                  <a:avLst/>
                </a:prstGeom>
                <a:noFill/>
              </p:spPr>
              <p:txBody>
                <a:bodyPr wrap="square" lIns="91445" tIns="45723" rIns="91445" bIns="45723" rtlCol="0">
                  <a:spAutoFit/>
                </a:bodyPr>
                <a:lstStyle/>
                <a:p>
                  <a:pPr defTabSz="914083"/>
                  <a:r>
                    <a:rPr lang="zh-CN" altLang="en-US" sz="1200" dirty="0" smtClean="0">
                      <a:solidFill>
                        <a:srgbClr val="737572"/>
                      </a:solidFill>
                      <a:cs typeface="+mn-ea"/>
                      <a:sym typeface="+mn-lt"/>
                    </a:rPr>
                    <a:t>数据库</a:t>
                  </a:r>
                  <a:endParaRPr lang="id-ID" sz="1200" dirty="0">
                    <a:solidFill>
                      <a:srgbClr val="737572"/>
                    </a:solidFill>
                    <a:cs typeface="+mn-ea"/>
                    <a:sym typeface="+mn-lt"/>
                  </a:endParaRPr>
                </a:p>
              </p:txBody>
            </p:sp>
            <p:sp>
              <p:nvSpPr>
                <p:cNvPr id="79" name="Rectangle 50"/>
                <p:cNvSpPr/>
                <p:nvPr/>
              </p:nvSpPr>
              <p:spPr>
                <a:xfrm>
                  <a:off x="1055155" y="5692338"/>
                  <a:ext cx="1544735" cy="277005"/>
                </a:xfrm>
                <a:prstGeom prst="rect">
                  <a:avLst/>
                </a:prstGeom>
              </p:spPr>
              <p:txBody>
                <a:bodyPr wrap="square" lIns="91445" tIns="45723" rIns="91445" bIns="45723">
                  <a:spAutoFit/>
                </a:bodyPr>
                <a:lstStyle/>
                <a:p>
                  <a:pPr defTabSz="914083"/>
                  <a:r>
                    <a:rPr lang="zh-CN" altLang="en-US" sz="1200" dirty="0" smtClean="0">
                      <a:solidFill>
                        <a:srgbClr val="737572"/>
                      </a:solidFill>
                      <a:cs typeface="+mn-ea"/>
                      <a:sym typeface="+mn-lt"/>
                    </a:rPr>
                    <a:t>数据库用的是</a:t>
                  </a:r>
                  <a:r>
                    <a:rPr lang="en-US" altLang="zh-CN" sz="1200" dirty="0" smtClean="0">
                      <a:solidFill>
                        <a:srgbClr val="737572"/>
                      </a:solidFill>
                      <a:cs typeface="+mn-ea"/>
                      <a:sym typeface="+mn-lt"/>
                    </a:rPr>
                    <a:t>MYSQL</a:t>
                  </a:r>
                  <a:endParaRPr lang="en-US" sz="1200" dirty="0">
                    <a:solidFill>
                      <a:srgbClr val="737572"/>
                    </a:solidFill>
                    <a:cs typeface="+mn-ea"/>
                    <a:sym typeface="+mn-lt"/>
                  </a:endParaRPr>
                </a:p>
              </p:txBody>
            </p:sp>
          </p:grpSp>
        </p:grpSp>
      </p:grpSp>
    </p:spTree>
    <p:extLst>
      <p:ext uri="{BB962C8B-B14F-4D97-AF65-F5344CB8AC3E}">
        <p14:creationId xmlns:p14="http://schemas.microsoft.com/office/powerpoint/2010/main" val="807295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455110" y="6470567"/>
            <a:ext cx="1162498" cy="307777"/>
          </a:xfrm>
          <a:prstGeom prst="rect">
            <a:avLst/>
          </a:prstGeom>
          <a:noFill/>
        </p:spPr>
        <p:txBody>
          <a:bodyPr wrap="none" rtlCol="0">
            <a:spAutoFit/>
          </a:bodyPr>
          <a:lstStyle/>
          <a:p>
            <a:r>
              <a:rPr lang="zh-CN" altLang="en-US" sz="1000" dirty="0">
                <a:solidFill>
                  <a:schemeClr val="bg1"/>
                </a:solidFill>
                <a:latin typeface="+mn-ea"/>
                <a:cs typeface="Open Sans" panose="020B0606030504020204" pitchFamily="34" charset="0"/>
              </a:rPr>
              <a:t>           页数  </a:t>
            </a:r>
            <a:r>
              <a:rPr lang="en-US" sz="1400" b="1" dirty="0">
                <a:solidFill>
                  <a:schemeClr val="bg1"/>
                </a:solidFill>
                <a:latin typeface="+mn-ea"/>
                <a:cs typeface="Open Sans" panose="020B0606030504020204" pitchFamily="34" charset="0"/>
              </a:rPr>
              <a:t>25</a:t>
            </a:r>
            <a:endParaRPr lang="en-US" sz="1000" dirty="0">
              <a:solidFill>
                <a:schemeClr val="bg1"/>
              </a:solidFill>
              <a:latin typeface="+mn-ea"/>
              <a:cs typeface="Open Sans" panose="020B0606030504020204" pitchFamily="34" charset="0"/>
            </a:endParaRPr>
          </a:p>
        </p:txBody>
      </p:sp>
      <p:grpSp>
        <p:nvGrpSpPr>
          <p:cNvPr id="56" name="组合 55"/>
          <p:cNvGrpSpPr/>
          <p:nvPr/>
        </p:nvGrpSpPr>
        <p:grpSpPr>
          <a:xfrm>
            <a:off x="935907" y="537556"/>
            <a:ext cx="7142881" cy="693921"/>
            <a:chOff x="935907" y="537556"/>
            <a:chExt cx="7142881" cy="693921"/>
          </a:xfrm>
        </p:grpSpPr>
        <p:sp>
          <p:nvSpPr>
            <p:cNvPr id="57"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票交系统仿真原理说明</a:t>
              </a:r>
              <a:endParaRPr lang="en-US" sz="2400" dirty="0">
                <a:solidFill>
                  <a:schemeClr val="tx2"/>
                </a:solidFill>
                <a:cs typeface="+mn-ea"/>
                <a:sym typeface="+mn-lt"/>
              </a:endParaRPr>
            </a:p>
          </p:txBody>
        </p:sp>
        <p:sp>
          <p:nvSpPr>
            <p:cNvPr id="58"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Principle </a:t>
              </a:r>
              <a:r>
                <a:rPr lang="en-US" sz="1400" dirty="0" smtClean="0">
                  <a:solidFill>
                    <a:schemeClr val="accent1"/>
                  </a:solidFill>
                  <a:cs typeface="+mn-ea"/>
                  <a:sym typeface="+mn-lt"/>
                </a:rPr>
                <a:t>Description</a:t>
              </a:r>
              <a:endParaRPr lang="en-US" sz="1400" dirty="0">
                <a:solidFill>
                  <a:schemeClr val="accent1"/>
                </a:solidFill>
                <a:cs typeface="+mn-ea"/>
                <a:sym typeface="+mn-lt"/>
              </a:endParaRPr>
            </a:p>
          </p:txBody>
        </p:sp>
        <p:sp>
          <p:nvSpPr>
            <p:cNvPr id="59"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pic>
        <p:nvPicPr>
          <p:cNvPr id="307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27275" r="19714"/>
          <a:stretch/>
        </p:blipFill>
        <p:spPr bwMode="auto">
          <a:xfrm>
            <a:off x="6747892" y="7132"/>
            <a:ext cx="5448301" cy="6858000"/>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538854" y="1596338"/>
            <a:ext cx="5785746" cy="4616648"/>
          </a:xfrm>
          <a:prstGeom prst="rect">
            <a:avLst/>
          </a:prstGeom>
          <a:noFill/>
        </p:spPr>
        <p:txBody>
          <a:bodyPr wrap="square" rtlCol="0">
            <a:spAutoFit/>
          </a:bodyPr>
          <a:lstStyle/>
          <a:p>
            <a:pPr lvl="0" indent="457200">
              <a:lnSpc>
                <a:spcPct val="150000"/>
              </a:lnSpc>
              <a:defRPr/>
            </a:pPr>
            <a:r>
              <a:rPr kumimoji="0" lang="zh-CN" altLang="en-US" sz="1400" b="1" i="0" u="none" strike="noStrike" kern="1200" cap="none" spc="0" normalizeH="0" baseline="0" noProof="0" dirty="0" smtClean="0">
                <a:ln>
                  <a:noFill/>
                </a:ln>
                <a:solidFill>
                  <a:srgbClr val="2C6891"/>
                </a:solidFill>
                <a:effectLst/>
                <a:uLnTx/>
                <a:uFillTx/>
                <a:cs typeface="+mn-ea"/>
                <a:sym typeface="+mn-lt"/>
              </a:rPr>
              <a:t>仿真模拟两种情况报文发送和报文接收</a:t>
            </a:r>
            <a:endParaRPr kumimoji="0" lang="en-US" altLang="zh-CN" sz="1400" b="1" i="0" u="none" strike="noStrike" kern="1200" cap="none" spc="0" normalizeH="0" baseline="0" noProof="0" dirty="0" smtClean="0">
              <a:ln>
                <a:noFill/>
              </a:ln>
              <a:solidFill>
                <a:srgbClr val="2C6891"/>
              </a:solidFill>
              <a:effectLst/>
              <a:uLnTx/>
              <a:uFillTx/>
              <a:cs typeface="+mn-ea"/>
              <a:sym typeface="+mn-lt"/>
            </a:endParaRPr>
          </a:p>
          <a:p>
            <a:pPr lvl="0" indent="457200">
              <a:lnSpc>
                <a:spcPct val="150000"/>
              </a:lnSpc>
              <a:defRPr/>
            </a:pPr>
            <a:r>
              <a:rPr lang="zh-CN" altLang="en-US" sz="1400" b="1" dirty="0" smtClean="0">
                <a:solidFill>
                  <a:schemeClr val="bg1">
                    <a:lumMod val="50000"/>
                  </a:schemeClr>
                </a:solidFill>
                <a:cs typeface="+mn-ea"/>
                <a:sym typeface="+mn-lt"/>
              </a:rPr>
              <a:t>报文发送</a:t>
            </a:r>
            <a:r>
              <a:rPr lang="zh-CN" altLang="en-US" sz="1400" dirty="0" smtClean="0">
                <a:solidFill>
                  <a:schemeClr val="bg1">
                    <a:lumMod val="50000"/>
                  </a:schemeClr>
                </a:solidFill>
                <a:cs typeface="+mn-ea"/>
                <a:sym typeface="+mn-lt"/>
              </a:rPr>
              <a:t>包括模拟票交系统发送报文和模拟对手行向测试行发送报文以及他行之间的报文发送。以上功能可在仿真上的菜单页面通过配置数据信息然后模拟发送。</a:t>
            </a:r>
            <a:endParaRPr lang="en-US" altLang="zh-CN" sz="1400" dirty="0" smtClean="0">
              <a:solidFill>
                <a:schemeClr val="bg1">
                  <a:lumMod val="50000"/>
                </a:schemeClr>
              </a:solidFill>
              <a:cs typeface="+mn-ea"/>
              <a:sym typeface="+mn-lt"/>
            </a:endParaRPr>
          </a:p>
          <a:p>
            <a:pPr lvl="0" indent="457200">
              <a:lnSpc>
                <a:spcPct val="150000"/>
              </a:lnSpc>
              <a:defRPr/>
            </a:pPr>
            <a:r>
              <a:rPr lang="zh-CN" altLang="en-US" sz="1400" b="1" dirty="0" smtClean="0">
                <a:solidFill>
                  <a:schemeClr val="bg1">
                    <a:lumMod val="50000"/>
                  </a:schemeClr>
                </a:solidFill>
                <a:cs typeface="+mn-ea"/>
                <a:sym typeface="+mn-lt"/>
              </a:rPr>
              <a:t>报文接收</a:t>
            </a:r>
            <a:r>
              <a:rPr lang="zh-CN" altLang="en-US" sz="1400" dirty="0" smtClean="0">
                <a:solidFill>
                  <a:schemeClr val="bg1">
                    <a:lumMod val="50000"/>
                  </a:schemeClr>
                </a:solidFill>
                <a:cs typeface="+mn-ea"/>
                <a:sym typeface="+mn-lt"/>
              </a:rPr>
              <a:t>有三种情况：</a:t>
            </a:r>
            <a:endParaRPr lang="en-US" altLang="zh-CN" sz="1400" dirty="0" smtClean="0">
              <a:solidFill>
                <a:schemeClr val="bg1">
                  <a:lumMod val="50000"/>
                </a:schemeClr>
              </a:solidFill>
              <a:cs typeface="+mn-ea"/>
              <a:sym typeface="+mn-lt"/>
            </a:endParaRPr>
          </a:p>
          <a:p>
            <a:pPr lvl="0" indent="457200">
              <a:lnSpc>
                <a:spcPct val="150000"/>
              </a:lnSpc>
              <a:defRPr/>
            </a:pPr>
            <a:r>
              <a:rPr lang="en-US" altLang="zh-CN" sz="1400" dirty="0" smtClean="0">
                <a:solidFill>
                  <a:schemeClr val="bg1">
                    <a:lumMod val="50000"/>
                  </a:schemeClr>
                </a:solidFill>
                <a:cs typeface="+mn-ea"/>
                <a:sym typeface="+mn-lt"/>
              </a:rPr>
              <a:t>1、</a:t>
            </a:r>
            <a:r>
              <a:rPr lang="zh-CN" altLang="en-US" sz="1400" dirty="0" smtClean="0">
                <a:solidFill>
                  <a:schemeClr val="bg1">
                    <a:lumMod val="50000"/>
                  </a:schemeClr>
                </a:solidFill>
                <a:cs typeface="+mn-ea"/>
                <a:sym typeface="+mn-lt"/>
              </a:rPr>
              <a:t>测试行向测试行分行发送报文时，仿真模拟票交系统作为中间机构进行报文的验证和转发。</a:t>
            </a:r>
            <a:endParaRPr lang="en-US" altLang="zh-CN" sz="1400" dirty="0" smtClean="0">
              <a:solidFill>
                <a:schemeClr val="bg1">
                  <a:lumMod val="50000"/>
                </a:schemeClr>
              </a:solidFill>
              <a:cs typeface="+mn-ea"/>
              <a:sym typeface="+mn-lt"/>
            </a:endParaRPr>
          </a:p>
          <a:p>
            <a:pPr lvl="0" indent="457200">
              <a:lnSpc>
                <a:spcPct val="150000"/>
              </a:lnSpc>
              <a:defRPr/>
            </a:pPr>
            <a:r>
              <a:rPr lang="en-US" altLang="zh-CN" sz="1400" dirty="0" smtClean="0">
                <a:solidFill>
                  <a:schemeClr val="bg1">
                    <a:lumMod val="50000"/>
                  </a:schemeClr>
                </a:solidFill>
                <a:cs typeface="+mn-ea"/>
                <a:sym typeface="+mn-lt"/>
              </a:rPr>
              <a:t>2、</a:t>
            </a:r>
            <a:r>
              <a:rPr lang="zh-CN" altLang="en-US" sz="1400" dirty="0" smtClean="0">
                <a:solidFill>
                  <a:schemeClr val="bg1">
                    <a:lumMod val="50000"/>
                  </a:schemeClr>
                </a:solidFill>
                <a:cs typeface="+mn-ea"/>
                <a:sym typeface="+mn-lt"/>
              </a:rPr>
              <a:t>测试行向其他机构发送报文，仿真模拟票交系统进行报文验证和转发，模拟他行进行报文的应答，部分报文可根据场景的配置后台自动回复，部分特殊的报文提供手动应答模拟他行的所有应答</a:t>
            </a:r>
            <a:endParaRPr lang="en-US" altLang="zh-CN" sz="1400" dirty="0" smtClean="0">
              <a:solidFill>
                <a:schemeClr val="bg1">
                  <a:lumMod val="50000"/>
                </a:schemeClr>
              </a:solidFill>
              <a:cs typeface="+mn-ea"/>
              <a:sym typeface="+mn-lt"/>
            </a:endParaRPr>
          </a:p>
          <a:p>
            <a:pPr lvl="0" indent="457200">
              <a:lnSpc>
                <a:spcPct val="150000"/>
              </a:lnSpc>
              <a:defRPr/>
            </a:pPr>
            <a:r>
              <a:rPr lang="en-US" altLang="zh-CN" sz="1400" dirty="0" smtClean="0">
                <a:solidFill>
                  <a:schemeClr val="bg1">
                    <a:lumMod val="50000"/>
                  </a:schemeClr>
                </a:solidFill>
                <a:cs typeface="+mn-ea"/>
                <a:sym typeface="+mn-lt"/>
              </a:rPr>
              <a:t>3、</a:t>
            </a:r>
            <a:r>
              <a:rPr lang="zh-CN" altLang="en-US" sz="1400" dirty="0" smtClean="0">
                <a:solidFill>
                  <a:schemeClr val="bg1">
                    <a:lumMod val="50000"/>
                  </a:schemeClr>
                </a:solidFill>
                <a:cs typeface="+mn-ea"/>
                <a:sym typeface="+mn-lt"/>
              </a:rPr>
              <a:t>测试行向票交所发送报文，仿真模拟票交系统后台进行自动应答</a:t>
            </a:r>
            <a:endParaRPr lang="en-US" altLang="zh-CN" sz="1400" dirty="0" smtClean="0">
              <a:solidFill>
                <a:schemeClr val="bg1">
                  <a:lumMod val="50000"/>
                </a:schemeClr>
              </a:solidFill>
              <a:cs typeface="+mn-ea"/>
              <a:sym typeface="+mn-lt"/>
            </a:endParaRPr>
          </a:p>
          <a:p>
            <a:pPr lvl="0" indent="457200">
              <a:lnSpc>
                <a:spcPct val="150000"/>
              </a:lnSpc>
              <a:defRPr/>
            </a:pPr>
            <a:r>
              <a:rPr lang="zh-CN" altLang="en-US" sz="1400" dirty="0" smtClean="0">
                <a:solidFill>
                  <a:schemeClr val="bg1">
                    <a:lumMod val="50000"/>
                  </a:schemeClr>
                </a:solidFill>
                <a:cs typeface="+mn-ea"/>
                <a:sym typeface="+mn-lt"/>
              </a:rPr>
              <a:t>另外为了协助测试提供各种查询功能和提供</a:t>
            </a:r>
            <a:r>
              <a:rPr lang="en-US" altLang="zh-CN" sz="1400" dirty="0" smtClean="0">
                <a:solidFill>
                  <a:schemeClr val="bg1">
                    <a:lumMod val="50000"/>
                  </a:schemeClr>
                </a:solidFill>
                <a:cs typeface="+mn-ea"/>
                <a:sym typeface="+mn-lt"/>
              </a:rPr>
              <a:t>“</a:t>
            </a:r>
            <a:r>
              <a:rPr lang="zh-CN" altLang="en-US" sz="1400" dirty="0" smtClean="0">
                <a:solidFill>
                  <a:schemeClr val="bg1">
                    <a:lumMod val="50000"/>
                  </a:schemeClr>
                </a:solidFill>
                <a:cs typeface="+mn-ea"/>
                <a:sym typeface="+mn-lt"/>
              </a:rPr>
              <a:t>节假日信息维护</a:t>
            </a:r>
            <a:r>
              <a:rPr lang="en-US" altLang="zh-CN" sz="1400" dirty="0" smtClean="0">
                <a:solidFill>
                  <a:schemeClr val="bg1">
                    <a:lumMod val="50000"/>
                  </a:schemeClr>
                </a:solidFill>
                <a:cs typeface="+mn-ea"/>
                <a:sym typeface="+mn-lt"/>
              </a:rPr>
              <a:t>“</a:t>
            </a:r>
            <a:r>
              <a:rPr lang="zh-CN" altLang="en-US" sz="1400" dirty="0" smtClean="0">
                <a:solidFill>
                  <a:schemeClr val="bg1">
                    <a:lumMod val="50000"/>
                  </a:schemeClr>
                </a:solidFill>
                <a:cs typeface="+mn-ea"/>
                <a:sym typeface="+mn-lt"/>
              </a:rPr>
              <a:t>之类的功能为了方便模拟特殊情况。</a:t>
            </a:r>
            <a:endParaRPr lang="en-US" altLang="zh-CN" sz="1400" dirty="0" smtClean="0">
              <a:solidFill>
                <a:schemeClr val="bg1">
                  <a:lumMod val="50000"/>
                </a:schemeClr>
              </a:solidFill>
              <a:cs typeface="+mn-ea"/>
              <a:sym typeface="+mn-lt"/>
            </a:endParaRPr>
          </a:p>
        </p:txBody>
      </p:sp>
    </p:spTree>
    <p:extLst>
      <p:ext uri="{BB962C8B-B14F-4D97-AF65-F5344CB8AC3E}">
        <p14:creationId xmlns:p14="http://schemas.microsoft.com/office/powerpoint/2010/main" val="244979465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35907" y="537556"/>
            <a:ext cx="7142881" cy="693921"/>
            <a:chOff x="935907" y="537556"/>
            <a:chExt cx="7142881" cy="693921"/>
          </a:xfrm>
        </p:grpSpPr>
        <p:sp>
          <p:nvSpPr>
            <p:cNvPr id="6"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中国票据交易系统仿真测试软件功能简介</a:t>
              </a:r>
              <a:endParaRPr lang="en-US" sz="2400" dirty="0">
                <a:solidFill>
                  <a:schemeClr val="tx2"/>
                </a:solidFill>
                <a:cs typeface="+mn-ea"/>
                <a:sym typeface="+mn-lt"/>
              </a:endParaRPr>
            </a:p>
          </p:txBody>
        </p:sp>
        <p:sp>
          <p:nvSpPr>
            <p:cNvPr id="7"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Shanghai Commercial Paper Exchange Corporation LTD</a:t>
              </a:r>
              <a:endParaRPr lang="en-US" sz="1400" dirty="0">
                <a:solidFill>
                  <a:schemeClr val="accent1"/>
                </a:solidFill>
                <a:cs typeface="+mn-ea"/>
                <a:sym typeface="+mn-lt"/>
              </a:endParaRPr>
            </a:p>
          </p:txBody>
        </p:sp>
        <p:sp>
          <p:nvSpPr>
            <p:cNvPr id="1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9" name="圆角矩形 67"/>
          <p:cNvSpPr>
            <a:spLocks noChangeArrowheads="1"/>
          </p:cNvSpPr>
          <p:nvPr/>
        </p:nvSpPr>
        <p:spPr bwMode="auto">
          <a:xfrm>
            <a:off x="9070151" y="1429469"/>
            <a:ext cx="1978974" cy="4904450"/>
          </a:xfrm>
          <a:prstGeom prst="roundRect">
            <a:avLst>
              <a:gd name="adj" fmla="val 8500"/>
            </a:avLst>
          </a:prstGeom>
          <a:solidFill>
            <a:schemeClr val="accent1">
              <a:lumMod val="20000"/>
              <a:lumOff val="80000"/>
              <a:alpha val="60000"/>
            </a:schemeClr>
          </a:solidFill>
          <a:ln w="12700">
            <a:solidFill>
              <a:srgbClr val="FFFFFF"/>
            </a:solidFill>
            <a:round/>
          </a:ln>
        </p:spPr>
        <p:txBody>
          <a:bodyPr/>
          <a:lstStyle/>
          <a:p>
            <a:endParaRPr lang="zh-CN" altLang="en-US" b="1" dirty="0">
              <a:ea typeface="微软雅黑" panose="020B0503020204020204" pitchFamily="34" charset="-122"/>
            </a:endParaRPr>
          </a:p>
        </p:txBody>
      </p:sp>
      <p:grpSp>
        <p:nvGrpSpPr>
          <p:cNvPr id="10" name="组合 9"/>
          <p:cNvGrpSpPr/>
          <p:nvPr/>
        </p:nvGrpSpPr>
        <p:grpSpPr>
          <a:xfrm>
            <a:off x="9285706" y="2182920"/>
            <a:ext cx="1564575" cy="3789627"/>
            <a:chOff x="6977051" y="1799017"/>
            <a:chExt cx="1357201" cy="3010361"/>
          </a:xfrm>
          <a:solidFill>
            <a:srgbClr val="002B82"/>
          </a:solidFill>
        </p:grpSpPr>
        <p:sp>
          <p:nvSpPr>
            <p:cNvPr id="14" name="任意多边形 53"/>
            <p:cNvSpPr/>
            <p:nvPr/>
          </p:nvSpPr>
          <p:spPr bwMode="auto">
            <a:xfrm>
              <a:off x="6977052" y="1799017"/>
              <a:ext cx="1357200" cy="666000"/>
            </a:xfrm>
            <a:custGeom>
              <a:avLst/>
              <a:gdLst>
                <a:gd name="T0" fmla="*/ 0 w 1172605"/>
                <a:gd name="T1" fmla="*/ 72473 h 726156"/>
                <a:gd name="T2" fmla="*/ 270336 w 1172605"/>
                <a:gd name="T3" fmla="*/ 21226 h 726156"/>
                <a:gd name="T4" fmla="*/ 922954 w 1172605"/>
                <a:gd name="T5" fmla="*/ 0 h 726156"/>
                <a:gd name="T6" fmla="*/ 13980920 w 1172605"/>
                <a:gd name="T7" fmla="*/ 0 h 726156"/>
                <a:gd name="T8" fmla="*/ 14633540 w 1172605"/>
                <a:gd name="T9" fmla="*/ 21226 h 726156"/>
                <a:gd name="T10" fmla="*/ 14903882 w 1172605"/>
                <a:gd name="T11" fmla="*/ 72473 h 726156"/>
                <a:gd name="T12" fmla="*/ 14903882 w 1172605"/>
                <a:gd name="T13" fmla="*/ 652254 h 726156"/>
                <a:gd name="T14" fmla="*/ 14633540 w 1172605"/>
                <a:gd name="T15" fmla="*/ 703500 h 726156"/>
                <a:gd name="T16" fmla="*/ 13980920 w 1172605"/>
                <a:gd name="T17" fmla="*/ 724727 h 726156"/>
                <a:gd name="T18" fmla="*/ 922954 w 1172605"/>
                <a:gd name="T19" fmla="*/ 724727 h 726156"/>
                <a:gd name="T20" fmla="*/ 270336 w 1172605"/>
                <a:gd name="T21" fmla="*/ 703500 h 726156"/>
                <a:gd name="T22" fmla="*/ 0 w 1172605"/>
                <a:gd name="T23" fmla="*/ 652254 h 726156"/>
                <a:gd name="T24" fmla="*/ 0 w 1172605"/>
                <a:gd name="T25" fmla="*/ 72473 h 7261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726156"/>
                <a:gd name="T41" fmla="*/ 1172605 w 1172605"/>
                <a:gd name="T42" fmla="*/ 726156 h 7261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726156">
                  <a:moveTo>
                    <a:pt x="0" y="72616"/>
                  </a:moveTo>
                  <a:cubicBezTo>
                    <a:pt x="0" y="53357"/>
                    <a:pt x="7651" y="34887"/>
                    <a:pt x="21269" y="21269"/>
                  </a:cubicBezTo>
                  <a:cubicBezTo>
                    <a:pt x="34887" y="7651"/>
                    <a:pt x="53357" y="0"/>
                    <a:pt x="72616" y="0"/>
                  </a:cubicBezTo>
                  <a:lnTo>
                    <a:pt x="1099989" y="0"/>
                  </a:lnTo>
                  <a:cubicBezTo>
                    <a:pt x="1119248" y="0"/>
                    <a:pt x="1137718" y="7651"/>
                    <a:pt x="1151336" y="21269"/>
                  </a:cubicBezTo>
                  <a:cubicBezTo>
                    <a:pt x="1164954" y="34887"/>
                    <a:pt x="1172605" y="53357"/>
                    <a:pt x="1172605" y="72616"/>
                  </a:cubicBezTo>
                  <a:lnTo>
                    <a:pt x="1172605" y="653540"/>
                  </a:lnTo>
                  <a:cubicBezTo>
                    <a:pt x="1172605" y="672799"/>
                    <a:pt x="1164954" y="691269"/>
                    <a:pt x="1151336" y="704887"/>
                  </a:cubicBezTo>
                  <a:cubicBezTo>
                    <a:pt x="1137718" y="718505"/>
                    <a:pt x="1119248" y="726156"/>
                    <a:pt x="1099989" y="726156"/>
                  </a:cubicBezTo>
                  <a:lnTo>
                    <a:pt x="72616" y="726156"/>
                  </a:lnTo>
                  <a:cubicBezTo>
                    <a:pt x="53357" y="726156"/>
                    <a:pt x="34887" y="718505"/>
                    <a:pt x="21269" y="704887"/>
                  </a:cubicBezTo>
                  <a:cubicBezTo>
                    <a:pt x="7651" y="691269"/>
                    <a:pt x="0" y="672799"/>
                    <a:pt x="0" y="653540"/>
                  </a:cubicBezTo>
                  <a:lnTo>
                    <a:pt x="0" y="72616"/>
                  </a:lnTo>
                  <a:close/>
                </a:path>
              </a:pathLst>
            </a:custGeom>
            <a:grpFill/>
            <a:ln w="28575">
              <a:solidFill>
                <a:srgbClr val="FFFFFF"/>
              </a:solidFill>
              <a:miter lim="800000"/>
            </a:ln>
          </p:spPr>
          <p:txBody>
            <a:bodyPr lIns="61908" tIns="51748" rIns="61908" bIns="51748" anchor="ctr"/>
            <a:lstStyle/>
            <a:p>
              <a:pPr algn="ctr" defTabSz="711200">
                <a:lnSpc>
                  <a:spcPct val="90000"/>
                </a:lnSpc>
                <a:spcAft>
                  <a:spcPct val="35000"/>
                </a:spcAft>
              </a:pPr>
              <a:r>
                <a:rPr lang="zh-CN" altLang="en-US" sz="1400" b="1" dirty="0">
                  <a:solidFill>
                    <a:srgbClr val="FFFFFF"/>
                  </a:solidFill>
                  <a:latin typeface="微软雅黑" panose="020B0503020204020204" pitchFamily="34" charset="-122"/>
                  <a:ea typeface="微软雅黑" panose="020B0503020204020204" pitchFamily="34" charset="-122"/>
                </a:rPr>
                <a:t>报文格式校验</a:t>
              </a:r>
            </a:p>
          </p:txBody>
        </p:sp>
        <p:sp>
          <p:nvSpPr>
            <p:cNvPr id="15" name="任意多边形 84"/>
            <p:cNvSpPr/>
            <p:nvPr/>
          </p:nvSpPr>
          <p:spPr bwMode="auto">
            <a:xfrm>
              <a:off x="6977051" y="2580471"/>
              <a:ext cx="1357200" cy="666000"/>
            </a:xfrm>
            <a:custGeom>
              <a:avLst/>
              <a:gdLst>
                <a:gd name="T0" fmla="*/ 0 w 1172605"/>
                <a:gd name="T1" fmla="*/ 73540 h 726156"/>
                <a:gd name="T2" fmla="*/ 258839 w 1172605"/>
                <a:gd name="T3" fmla="*/ 21539 h 726156"/>
                <a:gd name="T4" fmla="*/ 883717 w 1172605"/>
                <a:gd name="T5" fmla="*/ 0 h 726156"/>
                <a:gd name="T6" fmla="*/ 13386435 w 1172605"/>
                <a:gd name="T7" fmla="*/ 0 h 726156"/>
                <a:gd name="T8" fmla="*/ 14011301 w 1172605"/>
                <a:gd name="T9" fmla="*/ 21539 h 726156"/>
                <a:gd name="T10" fmla="*/ 14270141 w 1172605"/>
                <a:gd name="T11" fmla="*/ 73540 h 726156"/>
                <a:gd name="T12" fmla="*/ 14270141 w 1172605"/>
                <a:gd name="T13" fmla="*/ 661857 h 726156"/>
                <a:gd name="T14" fmla="*/ 14011301 w 1172605"/>
                <a:gd name="T15" fmla="*/ 713858 h 726156"/>
                <a:gd name="T16" fmla="*/ 13386435 w 1172605"/>
                <a:gd name="T17" fmla="*/ 735398 h 726156"/>
                <a:gd name="T18" fmla="*/ 883717 w 1172605"/>
                <a:gd name="T19" fmla="*/ 735398 h 726156"/>
                <a:gd name="T20" fmla="*/ 258839 w 1172605"/>
                <a:gd name="T21" fmla="*/ 713858 h 726156"/>
                <a:gd name="T22" fmla="*/ 0 w 1172605"/>
                <a:gd name="T23" fmla="*/ 661857 h 726156"/>
                <a:gd name="T24" fmla="*/ 0 w 1172605"/>
                <a:gd name="T25" fmla="*/ 73540 h 7261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726156"/>
                <a:gd name="T41" fmla="*/ 1172605 w 1172605"/>
                <a:gd name="T42" fmla="*/ 726156 h 7261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726156">
                  <a:moveTo>
                    <a:pt x="0" y="72616"/>
                  </a:moveTo>
                  <a:cubicBezTo>
                    <a:pt x="0" y="53357"/>
                    <a:pt x="7651" y="34887"/>
                    <a:pt x="21269" y="21269"/>
                  </a:cubicBezTo>
                  <a:cubicBezTo>
                    <a:pt x="34887" y="7651"/>
                    <a:pt x="53357" y="0"/>
                    <a:pt x="72616" y="0"/>
                  </a:cubicBezTo>
                  <a:lnTo>
                    <a:pt x="1099989" y="0"/>
                  </a:lnTo>
                  <a:cubicBezTo>
                    <a:pt x="1119248" y="0"/>
                    <a:pt x="1137718" y="7651"/>
                    <a:pt x="1151336" y="21269"/>
                  </a:cubicBezTo>
                  <a:cubicBezTo>
                    <a:pt x="1164954" y="34887"/>
                    <a:pt x="1172605" y="53357"/>
                    <a:pt x="1172605" y="72616"/>
                  </a:cubicBezTo>
                  <a:lnTo>
                    <a:pt x="1172605" y="653540"/>
                  </a:lnTo>
                  <a:cubicBezTo>
                    <a:pt x="1172605" y="672799"/>
                    <a:pt x="1164954" y="691269"/>
                    <a:pt x="1151336" y="704887"/>
                  </a:cubicBezTo>
                  <a:cubicBezTo>
                    <a:pt x="1137718" y="718505"/>
                    <a:pt x="1119248" y="726156"/>
                    <a:pt x="1099989" y="726156"/>
                  </a:cubicBezTo>
                  <a:lnTo>
                    <a:pt x="72616" y="726156"/>
                  </a:lnTo>
                  <a:cubicBezTo>
                    <a:pt x="53357" y="726156"/>
                    <a:pt x="34887" y="718505"/>
                    <a:pt x="21269" y="704887"/>
                  </a:cubicBezTo>
                  <a:cubicBezTo>
                    <a:pt x="7651" y="691269"/>
                    <a:pt x="0" y="672799"/>
                    <a:pt x="0" y="653540"/>
                  </a:cubicBezTo>
                  <a:lnTo>
                    <a:pt x="0" y="72616"/>
                  </a:lnTo>
                  <a:close/>
                </a:path>
              </a:pathLst>
            </a:custGeom>
            <a:grpFill/>
            <a:ln w="28575">
              <a:solidFill>
                <a:srgbClr val="FFFFFF"/>
              </a:solidFill>
              <a:miter lim="800000"/>
            </a:ln>
          </p:spPr>
          <p:txBody>
            <a:bodyPr lIns="61908" tIns="51748" rIns="61908" bIns="51748" anchor="ctr"/>
            <a:lstStyle/>
            <a:p>
              <a:pPr algn="ctr" defTabSz="711200">
                <a:lnSpc>
                  <a:spcPct val="90000"/>
                </a:lnSpc>
                <a:spcAft>
                  <a:spcPct val="35000"/>
                </a:spcAft>
              </a:pPr>
              <a:r>
                <a:rPr lang="zh-CN" altLang="en-US" sz="1400" b="1">
                  <a:solidFill>
                    <a:srgbClr val="FFFFFF"/>
                  </a:solidFill>
                  <a:latin typeface="微软雅黑" panose="020B0503020204020204" pitchFamily="34" charset="-122"/>
                  <a:ea typeface="微软雅黑" panose="020B0503020204020204" pitchFamily="34" charset="-122"/>
                </a:rPr>
                <a:t>重账检查</a:t>
              </a:r>
            </a:p>
          </p:txBody>
        </p:sp>
        <p:sp>
          <p:nvSpPr>
            <p:cNvPr id="16" name="任意多边形 85"/>
            <p:cNvSpPr/>
            <p:nvPr/>
          </p:nvSpPr>
          <p:spPr bwMode="auto">
            <a:xfrm>
              <a:off x="6977051" y="3361925"/>
              <a:ext cx="1357200" cy="666000"/>
            </a:xfrm>
            <a:custGeom>
              <a:avLst/>
              <a:gdLst>
                <a:gd name="T0" fmla="*/ 0 w 1172605"/>
                <a:gd name="T1" fmla="*/ 176853 h 726156"/>
                <a:gd name="T2" fmla="*/ 258839 w 1172605"/>
                <a:gd name="T3" fmla="*/ 51801 h 726156"/>
                <a:gd name="T4" fmla="*/ 883717 w 1172605"/>
                <a:gd name="T5" fmla="*/ 0 h 726156"/>
                <a:gd name="T6" fmla="*/ 13386435 w 1172605"/>
                <a:gd name="T7" fmla="*/ 0 h 726156"/>
                <a:gd name="T8" fmla="*/ 14011301 w 1172605"/>
                <a:gd name="T9" fmla="*/ 51801 h 726156"/>
                <a:gd name="T10" fmla="*/ 14270141 w 1172605"/>
                <a:gd name="T11" fmla="*/ 176853 h 726156"/>
                <a:gd name="T12" fmla="*/ 14270141 w 1172605"/>
                <a:gd name="T13" fmla="*/ 1591660 h 726156"/>
                <a:gd name="T14" fmla="*/ 14011301 w 1172605"/>
                <a:gd name="T15" fmla="*/ 1716713 h 726156"/>
                <a:gd name="T16" fmla="*/ 13386435 w 1172605"/>
                <a:gd name="T17" fmla="*/ 1768513 h 726156"/>
                <a:gd name="T18" fmla="*/ 883717 w 1172605"/>
                <a:gd name="T19" fmla="*/ 1768513 h 726156"/>
                <a:gd name="T20" fmla="*/ 258839 w 1172605"/>
                <a:gd name="T21" fmla="*/ 1716713 h 726156"/>
                <a:gd name="T22" fmla="*/ 0 w 1172605"/>
                <a:gd name="T23" fmla="*/ 1591660 h 726156"/>
                <a:gd name="T24" fmla="*/ 0 w 1172605"/>
                <a:gd name="T25" fmla="*/ 176853 h 7261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726156"/>
                <a:gd name="T41" fmla="*/ 1172605 w 1172605"/>
                <a:gd name="T42" fmla="*/ 726156 h 7261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726156">
                  <a:moveTo>
                    <a:pt x="0" y="72616"/>
                  </a:moveTo>
                  <a:cubicBezTo>
                    <a:pt x="0" y="53357"/>
                    <a:pt x="7651" y="34887"/>
                    <a:pt x="21269" y="21269"/>
                  </a:cubicBezTo>
                  <a:cubicBezTo>
                    <a:pt x="34887" y="7651"/>
                    <a:pt x="53357" y="0"/>
                    <a:pt x="72616" y="0"/>
                  </a:cubicBezTo>
                  <a:lnTo>
                    <a:pt x="1099989" y="0"/>
                  </a:lnTo>
                  <a:cubicBezTo>
                    <a:pt x="1119248" y="0"/>
                    <a:pt x="1137718" y="7651"/>
                    <a:pt x="1151336" y="21269"/>
                  </a:cubicBezTo>
                  <a:cubicBezTo>
                    <a:pt x="1164954" y="34887"/>
                    <a:pt x="1172605" y="53357"/>
                    <a:pt x="1172605" y="72616"/>
                  </a:cubicBezTo>
                  <a:lnTo>
                    <a:pt x="1172605" y="653540"/>
                  </a:lnTo>
                  <a:cubicBezTo>
                    <a:pt x="1172605" y="672799"/>
                    <a:pt x="1164954" y="691269"/>
                    <a:pt x="1151336" y="704887"/>
                  </a:cubicBezTo>
                  <a:cubicBezTo>
                    <a:pt x="1137718" y="718505"/>
                    <a:pt x="1119248" y="726156"/>
                    <a:pt x="1099989" y="726156"/>
                  </a:cubicBezTo>
                  <a:lnTo>
                    <a:pt x="72616" y="726156"/>
                  </a:lnTo>
                  <a:cubicBezTo>
                    <a:pt x="53357" y="726156"/>
                    <a:pt x="34887" y="718505"/>
                    <a:pt x="21269" y="704887"/>
                  </a:cubicBezTo>
                  <a:cubicBezTo>
                    <a:pt x="7651" y="691269"/>
                    <a:pt x="0" y="672799"/>
                    <a:pt x="0" y="653540"/>
                  </a:cubicBezTo>
                  <a:lnTo>
                    <a:pt x="0" y="72616"/>
                  </a:lnTo>
                  <a:close/>
                </a:path>
              </a:pathLst>
            </a:custGeom>
            <a:grpFill/>
            <a:ln w="28575">
              <a:solidFill>
                <a:srgbClr val="FFFFFF"/>
              </a:solidFill>
              <a:miter lim="800000"/>
            </a:ln>
          </p:spPr>
          <p:txBody>
            <a:bodyPr lIns="61908" tIns="51748" rIns="61908" bIns="51748" anchor="ctr"/>
            <a:lstStyle/>
            <a:p>
              <a:pPr algn="ctr" defTabSz="711200">
                <a:lnSpc>
                  <a:spcPct val="90000"/>
                </a:lnSpc>
                <a:spcAft>
                  <a:spcPct val="35000"/>
                </a:spcAft>
              </a:pPr>
              <a:r>
                <a:rPr lang="zh-CN" altLang="en-US" sz="1400" b="1">
                  <a:solidFill>
                    <a:srgbClr val="FFFFFF"/>
                  </a:solidFill>
                  <a:latin typeface="微软雅黑" panose="020B0503020204020204" pitchFamily="34" charset="-122"/>
                  <a:ea typeface="微软雅黑" panose="020B0503020204020204" pitchFamily="34" charset="-122"/>
                </a:rPr>
                <a:t>业务检查</a:t>
              </a:r>
            </a:p>
          </p:txBody>
        </p:sp>
        <p:sp>
          <p:nvSpPr>
            <p:cNvPr id="17" name="任意多边形 86"/>
            <p:cNvSpPr/>
            <p:nvPr/>
          </p:nvSpPr>
          <p:spPr bwMode="auto">
            <a:xfrm>
              <a:off x="6977051" y="4143378"/>
              <a:ext cx="1357200" cy="666000"/>
            </a:xfrm>
            <a:custGeom>
              <a:avLst/>
              <a:gdLst>
                <a:gd name="T0" fmla="*/ 0 w 1172605"/>
                <a:gd name="T1" fmla="*/ 154574 h 726156"/>
                <a:gd name="T2" fmla="*/ 258839 w 1172605"/>
                <a:gd name="T3" fmla="*/ 45275 h 726156"/>
                <a:gd name="T4" fmla="*/ 883717 w 1172605"/>
                <a:gd name="T5" fmla="*/ 0 h 726156"/>
                <a:gd name="T6" fmla="*/ 13386435 w 1172605"/>
                <a:gd name="T7" fmla="*/ 0 h 726156"/>
                <a:gd name="T8" fmla="*/ 14011301 w 1172605"/>
                <a:gd name="T9" fmla="*/ 45275 h 726156"/>
                <a:gd name="T10" fmla="*/ 14270141 w 1172605"/>
                <a:gd name="T11" fmla="*/ 154574 h 726156"/>
                <a:gd name="T12" fmla="*/ 14270141 w 1172605"/>
                <a:gd name="T13" fmla="*/ 1391157 h 726156"/>
                <a:gd name="T14" fmla="*/ 14011301 w 1172605"/>
                <a:gd name="T15" fmla="*/ 1500458 h 726156"/>
                <a:gd name="T16" fmla="*/ 13386435 w 1172605"/>
                <a:gd name="T17" fmla="*/ 1545729 h 726156"/>
                <a:gd name="T18" fmla="*/ 883717 w 1172605"/>
                <a:gd name="T19" fmla="*/ 1545729 h 726156"/>
                <a:gd name="T20" fmla="*/ 258839 w 1172605"/>
                <a:gd name="T21" fmla="*/ 1500458 h 726156"/>
                <a:gd name="T22" fmla="*/ 0 w 1172605"/>
                <a:gd name="T23" fmla="*/ 1391157 h 726156"/>
                <a:gd name="T24" fmla="*/ 0 w 1172605"/>
                <a:gd name="T25" fmla="*/ 154574 h 7261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726156"/>
                <a:gd name="T41" fmla="*/ 1172605 w 1172605"/>
                <a:gd name="T42" fmla="*/ 726156 h 7261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726156">
                  <a:moveTo>
                    <a:pt x="0" y="72616"/>
                  </a:moveTo>
                  <a:cubicBezTo>
                    <a:pt x="0" y="53357"/>
                    <a:pt x="7651" y="34887"/>
                    <a:pt x="21269" y="21269"/>
                  </a:cubicBezTo>
                  <a:cubicBezTo>
                    <a:pt x="34887" y="7651"/>
                    <a:pt x="53357" y="0"/>
                    <a:pt x="72616" y="0"/>
                  </a:cubicBezTo>
                  <a:lnTo>
                    <a:pt x="1099989" y="0"/>
                  </a:lnTo>
                  <a:cubicBezTo>
                    <a:pt x="1119248" y="0"/>
                    <a:pt x="1137718" y="7651"/>
                    <a:pt x="1151336" y="21269"/>
                  </a:cubicBezTo>
                  <a:cubicBezTo>
                    <a:pt x="1164954" y="34887"/>
                    <a:pt x="1172605" y="53357"/>
                    <a:pt x="1172605" y="72616"/>
                  </a:cubicBezTo>
                  <a:lnTo>
                    <a:pt x="1172605" y="653540"/>
                  </a:lnTo>
                  <a:cubicBezTo>
                    <a:pt x="1172605" y="672799"/>
                    <a:pt x="1164954" y="691269"/>
                    <a:pt x="1151336" y="704887"/>
                  </a:cubicBezTo>
                  <a:cubicBezTo>
                    <a:pt x="1137718" y="718505"/>
                    <a:pt x="1119248" y="726156"/>
                    <a:pt x="1099989" y="726156"/>
                  </a:cubicBezTo>
                  <a:lnTo>
                    <a:pt x="72616" y="726156"/>
                  </a:lnTo>
                  <a:cubicBezTo>
                    <a:pt x="53357" y="726156"/>
                    <a:pt x="34887" y="718505"/>
                    <a:pt x="21269" y="704887"/>
                  </a:cubicBezTo>
                  <a:cubicBezTo>
                    <a:pt x="7651" y="691269"/>
                    <a:pt x="0" y="672799"/>
                    <a:pt x="0" y="653540"/>
                  </a:cubicBezTo>
                  <a:lnTo>
                    <a:pt x="0" y="72616"/>
                  </a:lnTo>
                  <a:close/>
                </a:path>
              </a:pathLst>
            </a:custGeom>
            <a:grpFill/>
            <a:ln w="28575">
              <a:solidFill>
                <a:srgbClr val="FFFFFF"/>
              </a:solidFill>
              <a:miter lim="800000"/>
            </a:ln>
          </p:spPr>
          <p:txBody>
            <a:bodyPr lIns="61908" tIns="51748" rIns="61908" bIns="51748" anchor="ctr"/>
            <a:lstStyle/>
            <a:p>
              <a:pPr algn="ctr" defTabSz="711200">
                <a:lnSpc>
                  <a:spcPct val="90000"/>
                </a:lnSpc>
                <a:spcAft>
                  <a:spcPct val="35000"/>
                </a:spcAft>
              </a:pPr>
              <a:r>
                <a:rPr lang="zh-CN" altLang="en-US" sz="1400" b="1">
                  <a:solidFill>
                    <a:srgbClr val="FFFFFF"/>
                  </a:solidFill>
                  <a:latin typeface="微软雅黑" panose="020B0503020204020204" pitchFamily="34" charset="-122"/>
                  <a:ea typeface="微软雅黑" panose="020B0503020204020204" pitchFamily="34" charset="-122"/>
                </a:rPr>
                <a:t>往报业务应答</a:t>
              </a:r>
            </a:p>
          </p:txBody>
        </p:sp>
      </p:grpSp>
      <p:sp>
        <p:nvSpPr>
          <p:cNvPr id="13" name="TextBox 88"/>
          <p:cNvSpPr txBox="1">
            <a:spLocks noChangeArrowheads="1"/>
          </p:cNvSpPr>
          <p:nvPr/>
        </p:nvSpPr>
        <p:spPr bwMode="auto">
          <a:xfrm>
            <a:off x="9228297" y="1708879"/>
            <a:ext cx="1698185" cy="464938"/>
          </a:xfrm>
          <a:prstGeom prst="rect">
            <a:avLst/>
          </a:prstGeom>
          <a:noFill/>
          <a:ln w="9525">
            <a:noFill/>
            <a:miter lim="800000"/>
          </a:ln>
        </p:spPr>
        <p:txBody>
          <a:bodyPr>
            <a:spAutoFit/>
          </a:bodyPr>
          <a:lstStyle/>
          <a:p>
            <a:pPr algn="ctr"/>
            <a:r>
              <a:rPr lang="zh-CN" altLang="en-US" b="1" dirty="0">
                <a:latin typeface="微软雅黑" panose="020B0503020204020204" pitchFamily="34" charset="-122"/>
                <a:ea typeface="微软雅黑" panose="020B0503020204020204" pitchFamily="34" charset="-122"/>
              </a:rPr>
              <a:t>仿真后台</a:t>
            </a:r>
          </a:p>
        </p:txBody>
      </p:sp>
      <p:grpSp>
        <p:nvGrpSpPr>
          <p:cNvPr id="19" name="组合 18"/>
          <p:cNvGrpSpPr/>
          <p:nvPr/>
        </p:nvGrpSpPr>
        <p:grpSpPr>
          <a:xfrm>
            <a:off x="935907" y="1431283"/>
            <a:ext cx="8024230" cy="4946178"/>
            <a:chOff x="214282" y="1071552"/>
            <a:chExt cx="6143668" cy="3929090"/>
          </a:xfrm>
          <a:solidFill>
            <a:schemeClr val="accent1">
              <a:lumMod val="20000"/>
              <a:lumOff val="80000"/>
            </a:schemeClr>
          </a:solidFill>
        </p:grpSpPr>
        <p:sp>
          <p:nvSpPr>
            <p:cNvPr id="39" name="圆角矩形 67"/>
            <p:cNvSpPr>
              <a:spLocks noChangeArrowheads="1"/>
            </p:cNvSpPr>
            <p:nvPr/>
          </p:nvSpPr>
          <p:spPr bwMode="auto">
            <a:xfrm>
              <a:off x="214282" y="1071552"/>
              <a:ext cx="6143668" cy="3929090"/>
            </a:xfrm>
            <a:prstGeom prst="roundRect">
              <a:avLst>
                <a:gd name="adj" fmla="val 8500"/>
              </a:avLst>
            </a:prstGeom>
            <a:grpFill/>
            <a:ln w="12700">
              <a:solidFill>
                <a:srgbClr val="FFFFFF"/>
              </a:solidFill>
              <a:round/>
            </a:ln>
          </p:spPr>
          <p:txBody>
            <a:bodyPr/>
            <a:lstStyle/>
            <a:p>
              <a:endParaRPr lang="zh-CN" altLang="en-US" b="1" dirty="0">
                <a:ea typeface="微软雅黑" panose="020B0503020204020204" pitchFamily="34" charset="-122"/>
              </a:endParaRPr>
            </a:p>
          </p:txBody>
        </p:sp>
        <p:sp>
          <p:nvSpPr>
            <p:cNvPr id="40" name="TextBox 88"/>
            <p:cNvSpPr txBox="1">
              <a:spLocks noChangeArrowheads="1"/>
            </p:cNvSpPr>
            <p:nvPr/>
          </p:nvSpPr>
          <p:spPr bwMode="auto">
            <a:xfrm>
              <a:off x="357158" y="2285998"/>
              <a:ext cx="357190" cy="1200329"/>
            </a:xfrm>
            <a:prstGeom prst="rect">
              <a:avLst/>
            </a:prstGeom>
            <a:grpFill/>
            <a:ln w="9525">
              <a:noFill/>
              <a:miter lim="800000"/>
            </a:ln>
          </p:spPr>
          <p:txBody>
            <a:bodyPr wrap="square">
              <a:spAutoFit/>
            </a:bodyPr>
            <a:lstStyle/>
            <a:p>
              <a:pPr algn="ctr"/>
              <a:r>
                <a:rPr lang="zh-CN" altLang="en-US" b="1" dirty="0" smtClean="0">
                  <a:latin typeface="微软雅黑" panose="020B0503020204020204" pitchFamily="34" charset="-122"/>
                  <a:ea typeface="微软雅黑" panose="020B0503020204020204" pitchFamily="34" charset="-122"/>
                </a:rPr>
                <a:t>仿真前台</a:t>
              </a:r>
              <a:endParaRPr lang="zh-CN" altLang="en-US" b="1" dirty="0">
                <a:latin typeface="微软雅黑" panose="020B0503020204020204" pitchFamily="34" charset="-122"/>
                <a:ea typeface="微软雅黑" panose="020B0503020204020204" pitchFamily="34" charset="-122"/>
              </a:endParaRPr>
            </a:p>
          </p:txBody>
        </p:sp>
      </p:grpSp>
      <p:sp>
        <p:nvSpPr>
          <p:cNvPr id="44" name="任意多边形 76"/>
          <p:cNvSpPr/>
          <p:nvPr/>
        </p:nvSpPr>
        <p:spPr bwMode="auto">
          <a:xfrm>
            <a:off x="6486724" y="1635636"/>
            <a:ext cx="2239320" cy="4586456"/>
          </a:xfrm>
          <a:custGeom>
            <a:avLst/>
            <a:gdLst>
              <a:gd name="T0" fmla="*/ 0 w 1465756"/>
              <a:gd name="T1" fmla="*/ 62642 h 4632356"/>
              <a:gd name="T2" fmla="*/ 432234 w 1465756"/>
              <a:gd name="T3" fmla="*/ 18346 h 4632356"/>
              <a:gd name="T4" fmla="*/ 1475756 w 1465756"/>
              <a:gd name="T5" fmla="*/ 0 h 4632356"/>
              <a:gd name="T6" fmla="*/ 13281787 w 1465756"/>
              <a:gd name="T7" fmla="*/ 0 h 4632356"/>
              <a:gd name="T8" fmla="*/ 14325297 w 1465756"/>
              <a:gd name="T9" fmla="*/ 18346 h 4632356"/>
              <a:gd name="T10" fmla="*/ 14757542 w 1465756"/>
              <a:gd name="T11" fmla="*/ 62642 h 4632356"/>
              <a:gd name="T12" fmla="*/ 14757542 w 1465756"/>
              <a:gd name="T13" fmla="*/ 1917078 h 4632356"/>
              <a:gd name="T14" fmla="*/ 14325297 w 1465756"/>
              <a:gd name="T15" fmla="*/ 1961374 h 4632356"/>
              <a:gd name="T16" fmla="*/ 13281787 w 1465756"/>
              <a:gd name="T17" fmla="*/ 1979722 h 4632356"/>
              <a:gd name="T18" fmla="*/ 1475756 w 1465756"/>
              <a:gd name="T19" fmla="*/ 1979722 h 4632356"/>
              <a:gd name="T20" fmla="*/ 432234 w 1465756"/>
              <a:gd name="T21" fmla="*/ 1961374 h 4632356"/>
              <a:gd name="T22" fmla="*/ 0 w 1465756"/>
              <a:gd name="T23" fmla="*/ 1917078 h 4632356"/>
              <a:gd name="T24" fmla="*/ 0 w 1465756"/>
              <a:gd name="T25" fmla="*/ 62642 h 46323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65756"/>
              <a:gd name="T40" fmla="*/ 0 h 4632356"/>
              <a:gd name="T41" fmla="*/ 1465756 w 1465756"/>
              <a:gd name="T42" fmla="*/ 4632356 h 46323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65756" h="4632356">
                <a:moveTo>
                  <a:pt x="0" y="146576"/>
                </a:moveTo>
                <a:cubicBezTo>
                  <a:pt x="0" y="107702"/>
                  <a:pt x="15443" y="70419"/>
                  <a:pt x="42931" y="42931"/>
                </a:cubicBezTo>
                <a:cubicBezTo>
                  <a:pt x="70419" y="15443"/>
                  <a:pt x="107702" y="0"/>
                  <a:pt x="146576" y="0"/>
                </a:cubicBezTo>
                <a:lnTo>
                  <a:pt x="1319180" y="0"/>
                </a:lnTo>
                <a:cubicBezTo>
                  <a:pt x="1358054" y="0"/>
                  <a:pt x="1395337" y="15443"/>
                  <a:pt x="1422825" y="42931"/>
                </a:cubicBezTo>
                <a:cubicBezTo>
                  <a:pt x="1450313" y="70419"/>
                  <a:pt x="1465756" y="107702"/>
                  <a:pt x="1465756" y="146576"/>
                </a:cubicBezTo>
                <a:lnTo>
                  <a:pt x="1465756" y="4485780"/>
                </a:lnTo>
                <a:cubicBezTo>
                  <a:pt x="1465756" y="4524654"/>
                  <a:pt x="1450313" y="4561937"/>
                  <a:pt x="1422825" y="4589425"/>
                </a:cubicBezTo>
                <a:cubicBezTo>
                  <a:pt x="1395337" y="4616913"/>
                  <a:pt x="1358054" y="4632356"/>
                  <a:pt x="1319180" y="4632356"/>
                </a:cubicBezTo>
                <a:lnTo>
                  <a:pt x="146576" y="4632356"/>
                </a:lnTo>
                <a:cubicBezTo>
                  <a:pt x="107702" y="4632356"/>
                  <a:pt x="70419" y="4616913"/>
                  <a:pt x="42931" y="4589425"/>
                </a:cubicBezTo>
                <a:cubicBezTo>
                  <a:pt x="15443" y="4561937"/>
                  <a:pt x="0" y="4524654"/>
                  <a:pt x="0" y="4485780"/>
                </a:cubicBezTo>
                <a:lnTo>
                  <a:pt x="0" y="146576"/>
                </a:lnTo>
                <a:close/>
              </a:path>
            </a:pathLst>
          </a:custGeom>
          <a:solidFill>
            <a:schemeClr val="tx2">
              <a:lumMod val="20000"/>
              <a:lumOff val="80000"/>
            </a:schemeClr>
          </a:solidFill>
          <a:ln w="25400">
            <a:solidFill>
              <a:schemeClr val="bg1"/>
            </a:solidFill>
            <a:miter lim="800000"/>
          </a:ln>
        </p:spPr>
        <p:txBody>
          <a:bodyPr lIns="90170" tIns="90170" rIns="90170" bIns="3333750" anchor="ctr"/>
          <a:lstStyle/>
          <a:p>
            <a:pPr algn="ctr" defTabSz="1066800">
              <a:lnSpc>
                <a:spcPct val="90000"/>
              </a:lnSpc>
              <a:spcAft>
                <a:spcPct val="35000"/>
              </a:spcAft>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113482" y="1623390"/>
            <a:ext cx="2239320" cy="4610948"/>
            <a:chOff x="1686752" y="1611144"/>
            <a:chExt cx="2239320" cy="4610948"/>
          </a:xfrm>
        </p:grpSpPr>
        <p:sp>
          <p:nvSpPr>
            <p:cNvPr id="21" name="任意多边形 76"/>
            <p:cNvSpPr/>
            <p:nvPr/>
          </p:nvSpPr>
          <p:spPr bwMode="auto">
            <a:xfrm>
              <a:off x="1686752" y="1611144"/>
              <a:ext cx="2239320" cy="4610948"/>
            </a:xfrm>
            <a:custGeom>
              <a:avLst/>
              <a:gdLst>
                <a:gd name="T0" fmla="*/ 0 w 1465756"/>
                <a:gd name="T1" fmla="*/ 62642 h 4632356"/>
                <a:gd name="T2" fmla="*/ 432234 w 1465756"/>
                <a:gd name="T3" fmla="*/ 18346 h 4632356"/>
                <a:gd name="T4" fmla="*/ 1475756 w 1465756"/>
                <a:gd name="T5" fmla="*/ 0 h 4632356"/>
                <a:gd name="T6" fmla="*/ 13281787 w 1465756"/>
                <a:gd name="T7" fmla="*/ 0 h 4632356"/>
                <a:gd name="T8" fmla="*/ 14325297 w 1465756"/>
                <a:gd name="T9" fmla="*/ 18346 h 4632356"/>
                <a:gd name="T10" fmla="*/ 14757542 w 1465756"/>
                <a:gd name="T11" fmla="*/ 62642 h 4632356"/>
                <a:gd name="T12" fmla="*/ 14757542 w 1465756"/>
                <a:gd name="T13" fmla="*/ 1917078 h 4632356"/>
                <a:gd name="T14" fmla="*/ 14325297 w 1465756"/>
                <a:gd name="T15" fmla="*/ 1961374 h 4632356"/>
                <a:gd name="T16" fmla="*/ 13281787 w 1465756"/>
                <a:gd name="T17" fmla="*/ 1979722 h 4632356"/>
                <a:gd name="T18" fmla="*/ 1475756 w 1465756"/>
                <a:gd name="T19" fmla="*/ 1979722 h 4632356"/>
                <a:gd name="T20" fmla="*/ 432234 w 1465756"/>
                <a:gd name="T21" fmla="*/ 1961374 h 4632356"/>
                <a:gd name="T22" fmla="*/ 0 w 1465756"/>
                <a:gd name="T23" fmla="*/ 1917078 h 4632356"/>
                <a:gd name="T24" fmla="*/ 0 w 1465756"/>
                <a:gd name="T25" fmla="*/ 62642 h 46323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65756"/>
                <a:gd name="T40" fmla="*/ 0 h 4632356"/>
                <a:gd name="T41" fmla="*/ 1465756 w 1465756"/>
                <a:gd name="T42" fmla="*/ 4632356 h 46323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65756" h="4632356">
                  <a:moveTo>
                    <a:pt x="0" y="146576"/>
                  </a:moveTo>
                  <a:cubicBezTo>
                    <a:pt x="0" y="107702"/>
                    <a:pt x="15443" y="70419"/>
                    <a:pt x="42931" y="42931"/>
                  </a:cubicBezTo>
                  <a:cubicBezTo>
                    <a:pt x="70419" y="15443"/>
                    <a:pt x="107702" y="0"/>
                    <a:pt x="146576" y="0"/>
                  </a:cubicBezTo>
                  <a:lnTo>
                    <a:pt x="1319180" y="0"/>
                  </a:lnTo>
                  <a:cubicBezTo>
                    <a:pt x="1358054" y="0"/>
                    <a:pt x="1395337" y="15443"/>
                    <a:pt x="1422825" y="42931"/>
                  </a:cubicBezTo>
                  <a:cubicBezTo>
                    <a:pt x="1450313" y="70419"/>
                    <a:pt x="1465756" y="107702"/>
                    <a:pt x="1465756" y="146576"/>
                  </a:cubicBezTo>
                  <a:lnTo>
                    <a:pt x="1465756" y="4485780"/>
                  </a:lnTo>
                  <a:cubicBezTo>
                    <a:pt x="1465756" y="4524654"/>
                    <a:pt x="1450313" y="4561937"/>
                    <a:pt x="1422825" y="4589425"/>
                  </a:cubicBezTo>
                  <a:cubicBezTo>
                    <a:pt x="1395337" y="4616913"/>
                    <a:pt x="1358054" y="4632356"/>
                    <a:pt x="1319180" y="4632356"/>
                  </a:cubicBezTo>
                  <a:lnTo>
                    <a:pt x="146576" y="4632356"/>
                  </a:lnTo>
                  <a:cubicBezTo>
                    <a:pt x="107702" y="4632356"/>
                    <a:pt x="70419" y="4616913"/>
                    <a:pt x="42931" y="4589425"/>
                  </a:cubicBezTo>
                  <a:cubicBezTo>
                    <a:pt x="15443" y="4561937"/>
                    <a:pt x="0" y="4524654"/>
                    <a:pt x="0" y="4485780"/>
                  </a:cubicBezTo>
                  <a:lnTo>
                    <a:pt x="0" y="146576"/>
                  </a:lnTo>
                  <a:close/>
                </a:path>
              </a:pathLst>
            </a:custGeom>
            <a:solidFill>
              <a:schemeClr val="tx2">
                <a:lumMod val="20000"/>
                <a:lumOff val="80000"/>
              </a:schemeClr>
            </a:solidFill>
            <a:ln w="25400">
              <a:solidFill>
                <a:schemeClr val="bg1"/>
              </a:solidFill>
              <a:miter lim="800000"/>
            </a:ln>
          </p:spPr>
          <p:txBody>
            <a:bodyPr lIns="90170" tIns="90170" rIns="90170" bIns="3333750" anchor="ctr"/>
            <a:lstStyle/>
            <a:p>
              <a:pPr algn="ctr" defTabSz="1066800">
                <a:lnSpc>
                  <a:spcPct val="90000"/>
                </a:lnSpc>
                <a:spcAft>
                  <a:spcPct val="35000"/>
                </a:spcAft>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34" name="任意多边形 81"/>
            <p:cNvSpPr/>
            <p:nvPr/>
          </p:nvSpPr>
          <p:spPr bwMode="auto">
            <a:xfrm>
              <a:off x="1852366" y="2130509"/>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会员子系统</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45" name="任意多边形 81"/>
            <p:cNvSpPr/>
            <p:nvPr/>
          </p:nvSpPr>
          <p:spPr bwMode="auto">
            <a:xfrm>
              <a:off x="1852366" y="2634802"/>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纸票业务处理子系统</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46" name="任意多边形 81"/>
            <p:cNvSpPr/>
            <p:nvPr/>
          </p:nvSpPr>
          <p:spPr bwMode="auto">
            <a:xfrm>
              <a:off x="1852366" y="3139095"/>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登记托管子系统</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47" name="任意多边形 81"/>
            <p:cNvSpPr/>
            <p:nvPr/>
          </p:nvSpPr>
          <p:spPr bwMode="auto">
            <a:xfrm>
              <a:off x="1852366" y="3643388"/>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核心交易子系统</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48" name="任意多边形 81"/>
            <p:cNvSpPr/>
            <p:nvPr/>
          </p:nvSpPr>
          <p:spPr bwMode="auto">
            <a:xfrm>
              <a:off x="1852366" y="4147681"/>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清算结算子系统</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49" name="任意多边形 81"/>
            <p:cNvSpPr/>
            <p:nvPr/>
          </p:nvSpPr>
          <p:spPr bwMode="auto">
            <a:xfrm>
              <a:off x="1852366" y="4651974"/>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通用信息类报文</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50" name="任意多边形 81"/>
            <p:cNvSpPr/>
            <p:nvPr/>
          </p:nvSpPr>
          <p:spPr bwMode="auto">
            <a:xfrm>
              <a:off x="1852366" y="5156267"/>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公共控制类报文</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51" name="任意多边形 81"/>
            <p:cNvSpPr/>
            <p:nvPr/>
          </p:nvSpPr>
          <p:spPr bwMode="auto">
            <a:xfrm>
              <a:off x="1846645" y="5660557"/>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仿真手工发送</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2270835" y="1699288"/>
              <a:ext cx="1107996" cy="369332"/>
            </a:xfrm>
            <a:prstGeom prst="rect">
              <a:avLst/>
            </a:prstGeom>
            <a:noFill/>
          </p:spPr>
          <p:txBody>
            <a:bodyPr wrap="none" rtlCol="0">
              <a:spAutoFit/>
            </a:bodyPr>
            <a:lstStyle/>
            <a:p>
              <a:r>
                <a:rPr lang="zh-CN" altLang="en-US" b="1" dirty="0" smtClean="0"/>
                <a:t>来报发送</a:t>
              </a:r>
              <a:endParaRPr lang="zh-CN" altLang="en-US" b="1" dirty="0"/>
            </a:p>
          </p:txBody>
        </p:sp>
      </p:grpSp>
      <p:sp>
        <p:nvSpPr>
          <p:cNvPr id="53" name="TextBox 52"/>
          <p:cNvSpPr txBox="1"/>
          <p:nvPr/>
        </p:nvSpPr>
        <p:spPr>
          <a:xfrm>
            <a:off x="7052386" y="1737388"/>
            <a:ext cx="1107996" cy="369332"/>
          </a:xfrm>
          <a:prstGeom prst="rect">
            <a:avLst/>
          </a:prstGeom>
          <a:noFill/>
        </p:spPr>
        <p:txBody>
          <a:bodyPr wrap="none" rtlCol="0">
            <a:spAutoFit/>
          </a:bodyPr>
          <a:lstStyle/>
          <a:p>
            <a:r>
              <a:rPr lang="zh-CN" altLang="en-US" b="1" dirty="0" smtClean="0"/>
              <a:t>信息查询</a:t>
            </a:r>
            <a:endParaRPr lang="zh-CN" altLang="en-US" b="1" dirty="0"/>
          </a:p>
        </p:txBody>
      </p:sp>
      <p:grpSp>
        <p:nvGrpSpPr>
          <p:cNvPr id="4" name="组合 3"/>
          <p:cNvGrpSpPr/>
          <p:nvPr/>
        </p:nvGrpSpPr>
        <p:grpSpPr>
          <a:xfrm>
            <a:off x="1690584" y="1649423"/>
            <a:ext cx="2239320" cy="4586456"/>
            <a:chOff x="4145804" y="1611144"/>
            <a:chExt cx="2239320" cy="4586456"/>
          </a:xfrm>
        </p:grpSpPr>
        <p:sp>
          <p:nvSpPr>
            <p:cNvPr id="43" name="任意多边形 76"/>
            <p:cNvSpPr/>
            <p:nvPr/>
          </p:nvSpPr>
          <p:spPr bwMode="auto">
            <a:xfrm>
              <a:off x="4145804" y="1611144"/>
              <a:ext cx="2239320" cy="4586456"/>
            </a:xfrm>
            <a:custGeom>
              <a:avLst/>
              <a:gdLst>
                <a:gd name="T0" fmla="*/ 0 w 1465756"/>
                <a:gd name="T1" fmla="*/ 62642 h 4632356"/>
                <a:gd name="T2" fmla="*/ 432234 w 1465756"/>
                <a:gd name="T3" fmla="*/ 18346 h 4632356"/>
                <a:gd name="T4" fmla="*/ 1475756 w 1465756"/>
                <a:gd name="T5" fmla="*/ 0 h 4632356"/>
                <a:gd name="T6" fmla="*/ 13281787 w 1465756"/>
                <a:gd name="T7" fmla="*/ 0 h 4632356"/>
                <a:gd name="T8" fmla="*/ 14325297 w 1465756"/>
                <a:gd name="T9" fmla="*/ 18346 h 4632356"/>
                <a:gd name="T10" fmla="*/ 14757542 w 1465756"/>
                <a:gd name="T11" fmla="*/ 62642 h 4632356"/>
                <a:gd name="T12" fmla="*/ 14757542 w 1465756"/>
                <a:gd name="T13" fmla="*/ 1917078 h 4632356"/>
                <a:gd name="T14" fmla="*/ 14325297 w 1465756"/>
                <a:gd name="T15" fmla="*/ 1961374 h 4632356"/>
                <a:gd name="T16" fmla="*/ 13281787 w 1465756"/>
                <a:gd name="T17" fmla="*/ 1979722 h 4632356"/>
                <a:gd name="T18" fmla="*/ 1475756 w 1465756"/>
                <a:gd name="T19" fmla="*/ 1979722 h 4632356"/>
                <a:gd name="T20" fmla="*/ 432234 w 1465756"/>
                <a:gd name="T21" fmla="*/ 1961374 h 4632356"/>
                <a:gd name="T22" fmla="*/ 0 w 1465756"/>
                <a:gd name="T23" fmla="*/ 1917078 h 4632356"/>
                <a:gd name="T24" fmla="*/ 0 w 1465756"/>
                <a:gd name="T25" fmla="*/ 62642 h 46323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65756"/>
                <a:gd name="T40" fmla="*/ 0 h 4632356"/>
                <a:gd name="T41" fmla="*/ 1465756 w 1465756"/>
                <a:gd name="T42" fmla="*/ 4632356 h 46323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65756" h="4632356">
                  <a:moveTo>
                    <a:pt x="0" y="146576"/>
                  </a:moveTo>
                  <a:cubicBezTo>
                    <a:pt x="0" y="107702"/>
                    <a:pt x="15443" y="70419"/>
                    <a:pt x="42931" y="42931"/>
                  </a:cubicBezTo>
                  <a:cubicBezTo>
                    <a:pt x="70419" y="15443"/>
                    <a:pt x="107702" y="0"/>
                    <a:pt x="146576" y="0"/>
                  </a:cubicBezTo>
                  <a:lnTo>
                    <a:pt x="1319180" y="0"/>
                  </a:lnTo>
                  <a:cubicBezTo>
                    <a:pt x="1358054" y="0"/>
                    <a:pt x="1395337" y="15443"/>
                    <a:pt x="1422825" y="42931"/>
                  </a:cubicBezTo>
                  <a:cubicBezTo>
                    <a:pt x="1450313" y="70419"/>
                    <a:pt x="1465756" y="107702"/>
                    <a:pt x="1465756" y="146576"/>
                  </a:cubicBezTo>
                  <a:lnTo>
                    <a:pt x="1465756" y="4485780"/>
                  </a:lnTo>
                  <a:cubicBezTo>
                    <a:pt x="1465756" y="4524654"/>
                    <a:pt x="1450313" y="4561937"/>
                    <a:pt x="1422825" y="4589425"/>
                  </a:cubicBezTo>
                  <a:cubicBezTo>
                    <a:pt x="1395337" y="4616913"/>
                    <a:pt x="1358054" y="4632356"/>
                    <a:pt x="1319180" y="4632356"/>
                  </a:cubicBezTo>
                  <a:lnTo>
                    <a:pt x="146576" y="4632356"/>
                  </a:lnTo>
                  <a:cubicBezTo>
                    <a:pt x="107702" y="4632356"/>
                    <a:pt x="70419" y="4616913"/>
                    <a:pt x="42931" y="4589425"/>
                  </a:cubicBezTo>
                  <a:cubicBezTo>
                    <a:pt x="15443" y="4561937"/>
                    <a:pt x="0" y="4524654"/>
                    <a:pt x="0" y="4485780"/>
                  </a:cubicBezTo>
                  <a:lnTo>
                    <a:pt x="0" y="146576"/>
                  </a:lnTo>
                  <a:close/>
                </a:path>
              </a:pathLst>
            </a:custGeom>
            <a:solidFill>
              <a:schemeClr val="tx2">
                <a:lumMod val="20000"/>
                <a:lumOff val="80000"/>
              </a:schemeClr>
            </a:solidFill>
            <a:ln w="25400">
              <a:solidFill>
                <a:schemeClr val="bg1"/>
              </a:solidFill>
              <a:miter lim="800000"/>
            </a:ln>
          </p:spPr>
          <p:txBody>
            <a:bodyPr lIns="90170" tIns="90170" rIns="90170" bIns="3333750" anchor="ctr"/>
            <a:lstStyle/>
            <a:p>
              <a:pPr algn="ctr" defTabSz="1066800">
                <a:lnSpc>
                  <a:spcPct val="90000"/>
                </a:lnSpc>
                <a:spcAft>
                  <a:spcPct val="35000"/>
                </a:spcAft>
              </a:pPr>
              <a:endParaRPr lang="zh-CN" altLang="en-US" sz="1600" b="1" dirty="0">
                <a:solidFill>
                  <a:srgbClr val="000000"/>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4711466" y="1709476"/>
              <a:ext cx="1107996" cy="369332"/>
            </a:xfrm>
            <a:prstGeom prst="rect">
              <a:avLst/>
            </a:prstGeom>
            <a:noFill/>
          </p:spPr>
          <p:txBody>
            <a:bodyPr wrap="none" rtlCol="0">
              <a:spAutoFit/>
            </a:bodyPr>
            <a:lstStyle/>
            <a:p>
              <a:r>
                <a:rPr lang="zh-CN" altLang="en-US" b="1" dirty="0" smtClean="0"/>
                <a:t>系统管理</a:t>
              </a:r>
              <a:endParaRPr lang="zh-CN" altLang="en-US" b="1" dirty="0"/>
            </a:p>
          </p:txBody>
        </p:sp>
        <p:sp>
          <p:nvSpPr>
            <p:cNvPr id="54" name="任意多边形 81"/>
            <p:cNvSpPr/>
            <p:nvPr/>
          </p:nvSpPr>
          <p:spPr bwMode="auto">
            <a:xfrm>
              <a:off x="4311421" y="2125997"/>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系统参数配置</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55" name="任意多边形 81"/>
            <p:cNvSpPr/>
            <p:nvPr/>
          </p:nvSpPr>
          <p:spPr bwMode="auto">
            <a:xfrm>
              <a:off x="4292997" y="2624500"/>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报文参数配置</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56" name="任意多边形 81"/>
            <p:cNvSpPr/>
            <p:nvPr/>
          </p:nvSpPr>
          <p:spPr bwMode="auto">
            <a:xfrm>
              <a:off x="4292997" y="3123003"/>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行号行名信息维护</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57" name="任意多边形 81"/>
            <p:cNvSpPr/>
            <p:nvPr/>
          </p:nvSpPr>
          <p:spPr bwMode="auto">
            <a:xfrm>
              <a:off x="4308559" y="3621506"/>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会员信息维护</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58" name="任意多边形 81"/>
            <p:cNvSpPr/>
            <p:nvPr/>
          </p:nvSpPr>
          <p:spPr bwMode="auto">
            <a:xfrm>
              <a:off x="4324121" y="4120009"/>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机构信息维护</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59" name="任意多边形 81"/>
            <p:cNvSpPr/>
            <p:nvPr/>
          </p:nvSpPr>
          <p:spPr bwMode="auto">
            <a:xfrm>
              <a:off x="4324121" y="4618512"/>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交易员信息维护</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60" name="任意多边形 81"/>
            <p:cNvSpPr/>
            <p:nvPr/>
          </p:nvSpPr>
          <p:spPr bwMode="auto">
            <a:xfrm>
              <a:off x="4324121" y="5117015"/>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电子商业汇票信息维护</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61" name="任意多边形 81"/>
            <p:cNvSpPr/>
            <p:nvPr/>
          </p:nvSpPr>
          <p:spPr bwMode="auto">
            <a:xfrm>
              <a:off x="4324121" y="5615517"/>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en-US" altLang="zh-CN" sz="1400" b="1" dirty="0" smtClean="0">
                  <a:solidFill>
                    <a:srgbClr val="FFFFFF"/>
                  </a:solidFill>
                  <a:latin typeface="微软雅黑" panose="020B0503020204020204" pitchFamily="34" charset="-122"/>
                  <a:ea typeface="微软雅黑" panose="020B0503020204020204" pitchFamily="34" charset="-122"/>
                </a:rPr>
                <a:t>……</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grpSp>
      <p:sp>
        <p:nvSpPr>
          <p:cNvPr id="63" name="任意多边形 81"/>
          <p:cNvSpPr/>
          <p:nvPr/>
        </p:nvSpPr>
        <p:spPr bwMode="auto">
          <a:xfrm>
            <a:off x="6633917" y="2125997"/>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往来报文信息查询</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65" name="任意多边形 81"/>
          <p:cNvSpPr/>
          <p:nvPr/>
        </p:nvSpPr>
        <p:spPr bwMode="auto">
          <a:xfrm>
            <a:off x="6633917" y="2622686"/>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票据信息查询</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66" name="任意多边形 81"/>
          <p:cNvSpPr/>
          <p:nvPr/>
        </p:nvSpPr>
        <p:spPr bwMode="auto">
          <a:xfrm>
            <a:off x="6633917" y="3119375"/>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票据影像信息查询</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67" name="任意多边形 81"/>
          <p:cNvSpPr/>
          <p:nvPr/>
        </p:nvSpPr>
        <p:spPr bwMode="auto">
          <a:xfrm>
            <a:off x="6633917" y="3616064"/>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票据托管账户信息查询</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68" name="任意多边形 81"/>
          <p:cNvSpPr/>
          <p:nvPr/>
        </p:nvSpPr>
        <p:spPr bwMode="auto">
          <a:xfrm>
            <a:off x="6640899" y="4112753"/>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资金账户信息查询</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69" name="任意多边形 81"/>
          <p:cNvSpPr/>
          <p:nvPr/>
        </p:nvSpPr>
        <p:spPr bwMode="auto">
          <a:xfrm>
            <a:off x="6642487" y="4609442"/>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资金汇总信息查询</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70" name="任意多边形 81"/>
          <p:cNvSpPr/>
          <p:nvPr/>
        </p:nvSpPr>
        <p:spPr bwMode="auto">
          <a:xfrm>
            <a:off x="6642487" y="5106131"/>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zh-CN" altLang="en-US" sz="1400" b="1" dirty="0" smtClean="0">
                <a:solidFill>
                  <a:srgbClr val="FFFFFF"/>
                </a:solidFill>
                <a:latin typeface="微软雅黑" panose="020B0503020204020204" pitchFamily="34" charset="-122"/>
                <a:ea typeface="微软雅黑" panose="020B0503020204020204" pitchFamily="34" charset="-122"/>
              </a:rPr>
              <a:t>资金清算结果信息查询</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
        <p:nvSpPr>
          <p:cNvPr id="71" name="任意多边形 81"/>
          <p:cNvSpPr/>
          <p:nvPr/>
        </p:nvSpPr>
        <p:spPr bwMode="auto">
          <a:xfrm>
            <a:off x="6633917" y="5602817"/>
            <a:ext cx="1944934" cy="412666"/>
          </a:xfrm>
          <a:custGeom>
            <a:avLst/>
            <a:gdLst>
              <a:gd name="T0" fmla="*/ 0 w 1172605"/>
              <a:gd name="T1" fmla="*/ 52657 h 528865"/>
              <a:gd name="T2" fmla="*/ 179708 w 1172605"/>
              <a:gd name="T3" fmla="*/ 15420 h 528865"/>
              <a:gd name="T4" fmla="*/ 613615 w 1172605"/>
              <a:gd name="T5" fmla="*/ 0 h 528865"/>
              <a:gd name="T6" fmla="*/ 12991416 w 1172605"/>
              <a:gd name="T7" fmla="*/ 0 h 528865"/>
              <a:gd name="T8" fmla="*/ 13425320 w 1172605"/>
              <a:gd name="T9" fmla="*/ 15420 h 528865"/>
              <a:gd name="T10" fmla="*/ 13605019 w 1172605"/>
              <a:gd name="T11" fmla="*/ 52657 h 528865"/>
              <a:gd name="T12" fmla="*/ 13605019 w 1172605"/>
              <a:gd name="T13" fmla="*/ 473935 h 528865"/>
              <a:gd name="T14" fmla="*/ 13425320 w 1172605"/>
              <a:gd name="T15" fmla="*/ 511172 h 528865"/>
              <a:gd name="T16" fmla="*/ 12991416 w 1172605"/>
              <a:gd name="T17" fmla="*/ 526596 h 528865"/>
              <a:gd name="T18" fmla="*/ 613615 w 1172605"/>
              <a:gd name="T19" fmla="*/ 526596 h 528865"/>
              <a:gd name="T20" fmla="*/ 179708 w 1172605"/>
              <a:gd name="T21" fmla="*/ 511172 h 528865"/>
              <a:gd name="T22" fmla="*/ 0 w 1172605"/>
              <a:gd name="T23" fmla="*/ 473935 h 528865"/>
              <a:gd name="T24" fmla="*/ 0 w 1172605"/>
              <a:gd name="T25" fmla="*/ 52657 h 5288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72605"/>
              <a:gd name="T40" fmla="*/ 0 h 528865"/>
              <a:gd name="T41" fmla="*/ 1172605 w 1172605"/>
              <a:gd name="T42" fmla="*/ 528865 h 5288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72605" h="528865">
                <a:moveTo>
                  <a:pt x="0" y="52887"/>
                </a:moveTo>
                <a:cubicBezTo>
                  <a:pt x="0" y="38860"/>
                  <a:pt x="5572" y="25408"/>
                  <a:pt x="15490" y="15490"/>
                </a:cubicBezTo>
                <a:cubicBezTo>
                  <a:pt x="25408" y="5572"/>
                  <a:pt x="38860" y="0"/>
                  <a:pt x="52887" y="0"/>
                </a:cubicBezTo>
                <a:lnTo>
                  <a:pt x="1119718" y="0"/>
                </a:lnTo>
                <a:cubicBezTo>
                  <a:pt x="1133745" y="0"/>
                  <a:pt x="1147197" y="5572"/>
                  <a:pt x="1157115" y="15490"/>
                </a:cubicBezTo>
                <a:cubicBezTo>
                  <a:pt x="1167033" y="25408"/>
                  <a:pt x="1172605" y="38860"/>
                  <a:pt x="1172605" y="52887"/>
                </a:cubicBezTo>
                <a:lnTo>
                  <a:pt x="1172605" y="475978"/>
                </a:lnTo>
                <a:cubicBezTo>
                  <a:pt x="1172605" y="490005"/>
                  <a:pt x="1167033" y="503457"/>
                  <a:pt x="1157115" y="513375"/>
                </a:cubicBezTo>
                <a:cubicBezTo>
                  <a:pt x="1147197" y="523293"/>
                  <a:pt x="1133745" y="528865"/>
                  <a:pt x="1119718" y="528865"/>
                </a:cubicBezTo>
                <a:lnTo>
                  <a:pt x="52887" y="528865"/>
                </a:lnTo>
                <a:cubicBezTo>
                  <a:pt x="38860" y="528865"/>
                  <a:pt x="25408" y="523293"/>
                  <a:pt x="15490" y="513375"/>
                </a:cubicBezTo>
                <a:cubicBezTo>
                  <a:pt x="5572" y="503457"/>
                  <a:pt x="0" y="490005"/>
                  <a:pt x="0" y="475978"/>
                </a:cubicBezTo>
                <a:lnTo>
                  <a:pt x="0" y="52887"/>
                </a:lnTo>
                <a:close/>
              </a:path>
            </a:pathLst>
          </a:custGeom>
          <a:solidFill>
            <a:srgbClr val="002B82"/>
          </a:solidFill>
          <a:ln w="28575">
            <a:solidFill>
              <a:srgbClr val="FFFFFF"/>
            </a:solidFill>
            <a:miter lim="800000"/>
          </a:ln>
        </p:spPr>
        <p:txBody>
          <a:bodyPr lIns="51050" tIns="42160" rIns="51050" bIns="42160" anchor="ctr"/>
          <a:lstStyle/>
          <a:p>
            <a:pPr algn="ctr" defTabSz="622300">
              <a:lnSpc>
                <a:spcPct val="90000"/>
              </a:lnSpc>
              <a:spcAft>
                <a:spcPct val="35000"/>
              </a:spcAft>
            </a:pPr>
            <a:r>
              <a:rPr lang="en-US" altLang="zh-CN" sz="1400" b="1" dirty="0" smtClean="0">
                <a:solidFill>
                  <a:srgbClr val="FFFFFF"/>
                </a:solidFill>
                <a:latin typeface="微软雅黑" panose="020B0503020204020204" pitchFamily="34" charset="-122"/>
                <a:ea typeface="微软雅黑" panose="020B0503020204020204" pitchFamily="34" charset="-122"/>
              </a:rPr>
              <a:t>……</a:t>
            </a:r>
            <a:endParaRPr lang="zh-CN" altLang="en-US" sz="1400" b="1"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5835902"/>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5907" y="537556"/>
            <a:ext cx="7142881" cy="693921"/>
            <a:chOff x="935907" y="537556"/>
            <a:chExt cx="7142881" cy="693921"/>
          </a:xfrm>
        </p:grpSpPr>
        <p:sp>
          <p:nvSpPr>
            <p:cNvPr id="20"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仿真系统管理</a:t>
              </a:r>
              <a:endParaRPr lang="en-US" sz="2400" dirty="0">
                <a:solidFill>
                  <a:schemeClr val="tx2"/>
                </a:solidFill>
                <a:cs typeface="+mn-ea"/>
                <a:sym typeface="+mn-lt"/>
              </a:endParaRPr>
            </a:p>
          </p:txBody>
        </p:sp>
        <p:sp>
          <p:nvSpPr>
            <p:cNvPr id="21"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System Management</a:t>
              </a:r>
              <a:endParaRPr lang="en-US" sz="1400" dirty="0">
                <a:solidFill>
                  <a:schemeClr val="accent1"/>
                </a:solidFill>
                <a:cs typeface="+mn-ea"/>
                <a:sym typeface="+mn-lt"/>
              </a:endParaRPr>
            </a:p>
          </p:txBody>
        </p:sp>
        <p:sp>
          <p:nvSpPr>
            <p:cNvPr id="2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2" name="TextBox 1"/>
          <p:cNvSpPr txBox="1"/>
          <p:nvPr/>
        </p:nvSpPr>
        <p:spPr>
          <a:xfrm>
            <a:off x="616593" y="1422400"/>
            <a:ext cx="2781531" cy="4053417"/>
          </a:xfrm>
          <a:prstGeom prst="rect">
            <a:avLst/>
          </a:prstGeom>
          <a:noFill/>
        </p:spPr>
        <p:txBody>
          <a:bodyPr wrap="none" rtlCol="0">
            <a:spAutoFit/>
          </a:bodyPr>
          <a:lstStyle/>
          <a:p>
            <a:pPr marL="285750" indent="-285750">
              <a:lnSpc>
                <a:spcPct val="130000"/>
              </a:lnSpc>
              <a:buFont typeface="Arial" pitchFamily="34" charset="0"/>
              <a:buChar char="•"/>
            </a:pPr>
            <a:r>
              <a:rPr lang="zh-CN" altLang="en-US" b="1" dirty="0"/>
              <a:t>系统参数配置</a:t>
            </a:r>
          </a:p>
          <a:p>
            <a:pPr marL="285750" indent="-285750">
              <a:lnSpc>
                <a:spcPct val="130000"/>
              </a:lnSpc>
              <a:buFont typeface="Arial" pitchFamily="34" charset="0"/>
              <a:buChar char="•"/>
            </a:pPr>
            <a:r>
              <a:rPr lang="zh-CN" altLang="en-US" b="1" dirty="0"/>
              <a:t>报文参数配置</a:t>
            </a:r>
          </a:p>
          <a:p>
            <a:pPr marL="285750" indent="-285750">
              <a:lnSpc>
                <a:spcPct val="130000"/>
              </a:lnSpc>
              <a:buFont typeface="Arial" pitchFamily="34" charset="0"/>
              <a:buChar char="•"/>
            </a:pPr>
            <a:r>
              <a:rPr lang="zh-CN" altLang="en-US" dirty="0"/>
              <a:t>行名行号信息维护</a:t>
            </a:r>
          </a:p>
          <a:p>
            <a:pPr marL="285750" indent="-285750">
              <a:lnSpc>
                <a:spcPct val="130000"/>
              </a:lnSpc>
              <a:buFont typeface="Arial" pitchFamily="34" charset="0"/>
              <a:buChar char="•"/>
            </a:pPr>
            <a:r>
              <a:rPr lang="zh-CN" altLang="en-US" dirty="0"/>
              <a:t>会员信息维护</a:t>
            </a:r>
          </a:p>
          <a:p>
            <a:pPr marL="285750" indent="-285750">
              <a:lnSpc>
                <a:spcPct val="130000"/>
              </a:lnSpc>
              <a:buFont typeface="Arial" pitchFamily="34" charset="0"/>
              <a:buChar char="•"/>
            </a:pPr>
            <a:r>
              <a:rPr lang="zh-CN" altLang="en-US" dirty="0"/>
              <a:t>机构信息维护</a:t>
            </a:r>
          </a:p>
          <a:p>
            <a:pPr marL="285750" indent="-285750">
              <a:lnSpc>
                <a:spcPct val="130000"/>
              </a:lnSpc>
              <a:buFont typeface="Arial" pitchFamily="34" charset="0"/>
              <a:buChar char="•"/>
            </a:pPr>
            <a:r>
              <a:rPr lang="zh-CN" altLang="en-US" dirty="0"/>
              <a:t>交易员信息维护</a:t>
            </a:r>
          </a:p>
          <a:p>
            <a:pPr marL="285750" indent="-285750">
              <a:lnSpc>
                <a:spcPct val="130000"/>
              </a:lnSpc>
              <a:buFont typeface="Arial" pitchFamily="34" charset="0"/>
              <a:buChar char="•"/>
            </a:pPr>
            <a:r>
              <a:rPr lang="zh-CN" altLang="en-US" dirty="0"/>
              <a:t>电子商业汇票信息维护</a:t>
            </a:r>
          </a:p>
          <a:p>
            <a:pPr marL="285750" indent="-285750">
              <a:lnSpc>
                <a:spcPct val="130000"/>
              </a:lnSpc>
              <a:buFont typeface="Arial" pitchFamily="34" charset="0"/>
              <a:buChar char="•"/>
            </a:pPr>
            <a:r>
              <a:rPr lang="zh-CN" altLang="en-US" b="1" dirty="0"/>
              <a:t>节假日信息维护</a:t>
            </a:r>
          </a:p>
          <a:p>
            <a:pPr marL="285750" indent="-285750">
              <a:lnSpc>
                <a:spcPct val="130000"/>
              </a:lnSpc>
              <a:buFont typeface="Arial" pitchFamily="34" charset="0"/>
              <a:buChar char="•"/>
            </a:pPr>
            <a:r>
              <a:rPr lang="zh-CN" altLang="en-US" dirty="0"/>
              <a:t>数字证书管理</a:t>
            </a:r>
          </a:p>
          <a:p>
            <a:pPr marL="285750" indent="-285750">
              <a:lnSpc>
                <a:spcPct val="130000"/>
              </a:lnSpc>
              <a:buFont typeface="Arial" pitchFamily="34" charset="0"/>
              <a:buChar char="•"/>
            </a:pPr>
            <a:r>
              <a:rPr lang="zh-CN" altLang="en-US" dirty="0"/>
              <a:t>业务检查清单</a:t>
            </a:r>
          </a:p>
          <a:p>
            <a:pPr marL="285750" indent="-285750">
              <a:lnSpc>
                <a:spcPct val="130000"/>
              </a:lnSpc>
              <a:buFont typeface="Arial" pitchFamily="34" charset="0"/>
              <a:buChar char="•"/>
            </a:pPr>
            <a:r>
              <a:rPr lang="zh-CN" altLang="en-US" dirty="0" smtClean="0"/>
              <a:t>手工</a:t>
            </a:r>
            <a:r>
              <a:rPr lang="zh-CN" altLang="en-US" dirty="0"/>
              <a:t>发送</a:t>
            </a:r>
            <a:r>
              <a:rPr lang="zh-CN" altLang="en-US" dirty="0" smtClean="0"/>
              <a:t>报文</a:t>
            </a:r>
            <a:endParaRPr lang="zh-CN" altLang="en-US" dirty="0"/>
          </a:p>
        </p:txBody>
      </p:sp>
      <p:sp>
        <p:nvSpPr>
          <p:cNvPr id="5" name="TextBox 4"/>
          <p:cNvSpPr txBox="1"/>
          <p:nvPr/>
        </p:nvSpPr>
        <p:spPr>
          <a:xfrm>
            <a:off x="3418488" y="5590863"/>
            <a:ext cx="8267738" cy="652486"/>
          </a:xfrm>
          <a:prstGeom prst="rect">
            <a:avLst/>
          </a:prstGeom>
          <a:noFill/>
        </p:spPr>
        <p:txBody>
          <a:bodyPr wrap="square" rtlCol="0">
            <a:spAutoFit/>
          </a:bodyPr>
          <a:lstStyle/>
          <a:p>
            <a:pPr marL="285750" indent="-285750">
              <a:lnSpc>
                <a:spcPct val="130000"/>
              </a:lnSpc>
              <a:buFont typeface="Wingdings" pitchFamily="2" charset="2"/>
              <a:buChar char="n"/>
            </a:pPr>
            <a:r>
              <a:rPr lang="zh-CN" altLang="en-US" sz="1400" dirty="0" smtClean="0">
                <a:solidFill>
                  <a:srgbClr val="3A8BC1"/>
                </a:solidFill>
              </a:rPr>
              <a:t>仿真系统管理是</a:t>
            </a:r>
            <a:r>
              <a:rPr lang="zh-CN" altLang="en-US" sz="1400" dirty="0">
                <a:solidFill>
                  <a:srgbClr val="3A8BC1"/>
                </a:solidFill>
              </a:rPr>
              <a:t>仿真测试软件中的仿真系统管理模块</a:t>
            </a:r>
            <a:r>
              <a:rPr lang="zh-CN" altLang="en-US" sz="1400" dirty="0" smtClean="0">
                <a:solidFill>
                  <a:srgbClr val="3A8BC1"/>
                </a:solidFill>
              </a:rPr>
              <a:t>，在此设定</a:t>
            </a:r>
            <a:r>
              <a:rPr lang="zh-CN" altLang="en-US" sz="1400" dirty="0">
                <a:solidFill>
                  <a:srgbClr val="3A8BC1"/>
                </a:solidFill>
              </a:rPr>
              <a:t>测试场景基本配置</a:t>
            </a:r>
            <a:r>
              <a:rPr lang="zh-CN" altLang="en-US" sz="1400" dirty="0" smtClean="0">
                <a:solidFill>
                  <a:srgbClr val="3A8BC1"/>
                </a:solidFill>
              </a:rPr>
              <a:t>，所有</a:t>
            </a:r>
            <a:r>
              <a:rPr lang="zh-CN" altLang="en-US" sz="1400" dirty="0">
                <a:solidFill>
                  <a:srgbClr val="3A8BC1"/>
                </a:solidFill>
              </a:rPr>
              <a:t>报文的应答处理开关，同时根据客户实际的测试需求对特定</a:t>
            </a:r>
            <a:r>
              <a:rPr lang="zh-CN" altLang="en-US" sz="1400" dirty="0" smtClean="0">
                <a:solidFill>
                  <a:srgbClr val="3A8BC1"/>
                </a:solidFill>
              </a:rPr>
              <a:t>报文以及相应的设置模拟特殊场景</a:t>
            </a:r>
            <a:endParaRPr lang="zh-CN" altLang="en-US" sz="1400" dirty="0">
              <a:solidFill>
                <a:srgbClr val="3A8BC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8488" y="1745544"/>
            <a:ext cx="8413043" cy="3436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8488" y="2187575"/>
            <a:ext cx="8496300" cy="1085850"/>
          </a:xfrm>
          <a:prstGeom prst="rect">
            <a:avLst/>
          </a:prstGeom>
          <a:noFill/>
          <a:ln w="28575">
            <a:solidFill>
              <a:srgbClr val="F3644B"/>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1982" y="3593307"/>
            <a:ext cx="6000750" cy="1085850"/>
          </a:xfrm>
          <a:prstGeom prst="rect">
            <a:avLst/>
          </a:prstGeom>
          <a:noFill/>
          <a:ln w="28575">
            <a:solidFill>
              <a:srgbClr val="F3644B"/>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81773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6"/>
                                        </p:tgtEl>
                                        <p:attrNameLst>
                                          <p:attrName>style.visibility</p:attrName>
                                        </p:attrNameLst>
                                      </p:cBhvr>
                                      <p:to>
                                        <p:strVal val="visible"/>
                                      </p:to>
                                    </p:set>
                                    <p:anim calcmode="lin" valueType="num">
                                      <p:cBhvr additive="base">
                                        <p:cTn id="11" dur="500" fill="hold"/>
                                        <p:tgtEl>
                                          <p:spTgt spid="3076"/>
                                        </p:tgtEl>
                                        <p:attrNameLst>
                                          <p:attrName>ppt_x</p:attrName>
                                        </p:attrNameLst>
                                      </p:cBhvr>
                                      <p:tavLst>
                                        <p:tav tm="0">
                                          <p:val>
                                            <p:strVal val="#ppt_x"/>
                                          </p:val>
                                        </p:tav>
                                        <p:tav tm="100000">
                                          <p:val>
                                            <p:strVal val="#ppt_x"/>
                                          </p:val>
                                        </p:tav>
                                      </p:tavLst>
                                    </p:anim>
                                    <p:anim calcmode="lin" valueType="num">
                                      <p:cBhvr additive="base">
                                        <p:cTn id="12"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5907" y="537556"/>
            <a:ext cx="7142881" cy="693921"/>
            <a:chOff x="935907" y="537556"/>
            <a:chExt cx="7142881" cy="693921"/>
          </a:xfrm>
        </p:grpSpPr>
        <p:sp>
          <p:nvSpPr>
            <p:cNvPr id="20"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a:solidFill>
                    <a:schemeClr val="tx2"/>
                  </a:solidFill>
                  <a:cs typeface="+mn-ea"/>
                  <a:sym typeface="+mn-lt"/>
                </a:rPr>
                <a:t>会员子系统</a:t>
              </a:r>
              <a:endParaRPr lang="en-US" sz="2400" dirty="0">
                <a:solidFill>
                  <a:schemeClr val="tx2"/>
                </a:solidFill>
                <a:cs typeface="+mn-ea"/>
                <a:sym typeface="+mn-lt"/>
              </a:endParaRPr>
            </a:p>
          </p:txBody>
        </p:sp>
        <p:sp>
          <p:nvSpPr>
            <p:cNvPr id="21"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Member business</a:t>
              </a:r>
            </a:p>
          </p:txBody>
        </p:sp>
        <p:sp>
          <p:nvSpPr>
            <p:cNvPr id="2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2" name="TextBox 1"/>
          <p:cNvSpPr txBox="1"/>
          <p:nvPr/>
        </p:nvSpPr>
        <p:spPr>
          <a:xfrm>
            <a:off x="616593" y="1422400"/>
            <a:ext cx="2721694" cy="3693319"/>
          </a:xfrm>
          <a:prstGeom prst="rect">
            <a:avLst/>
          </a:prstGeom>
          <a:noFill/>
        </p:spPr>
        <p:txBody>
          <a:bodyPr wrap="square" rtlCol="0">
            <a:spAutoFit/>
          </a:bodyPr>
          <a:lstStyle/>
          <a:p>
            <a:pPr marL="285750" indent="-285750">
              <a:lnSpc>
                <a:spcPct val="130000"/>
              </a:lnSpc>
              <a:buFont typeface="Arial" pitchFamily="34" charset="0"/>
              <a:buChar char="•"/>
            </a:pPr>
            <a:r>
              <a:rPr lang="zh-CN" altLang="en-US" dirty="0"/>
              <a:t>全市场会员信息通知报文</a:t>
            </a:r>
            <a:r>
              <a:rPr lang="en-US" altLang="zh-CN" dirty="0"/>
              <a:t>(MEM001)</a:t>
            </a:r>
          </a:p>
          <a:p>
            <a:pPr marL="285750" indent="-285750">
              <a:lnSpc>
                <a:spcPct val="130000"/>
              </a:lnSpc>
              <a:buFont typeface="Arial" pitchFamily="34" charset="0"/>
              <a:buChar char="•"/>
            </a:pPr>
            <a:r>
              <a:rPr lang="zh-CN" altLang="en-US" dirty="0"/>
              <a:t>全市场机构信息通知报文</a:t>
            </a:r>
            <a:r>
              <a:rPr lang="en-US" altLang="zh-CN" dirty="0"/>
              <a:t>(MEM002)</a:t>
            </a:r>
          </a:p>
          <a:p>
            <a:pPr marL="285750" indent="-285750">
              <a:lnSpc>
                <a:spcPct val="130000"/>
              </a:lnSpc>
              <a:buFont typeface="Arial" pitchFamily="34" charset="0"/>
              <a:buChar char="•"/>
            </a:pPr>
            <a:r>
              <a:rPr lang="zh-CN" altLang="en-US" dirty="0"/>
              <a:t>全市场机构交易员信息通知报文</a:t>
            </a:r>
            <a:r>
              <a:rPr lang="en-US" altLang="zh-CN" dirty="0"/>
              <a:t>(MEM003)</a:t>
            </a:r>
          </a:p>
          <a:p>
            <a:pPr marL="285750" indent="-285750">
              <a:lnSpc>
                <a:spcPct val="130000"/>
              </a:lnSpc>
              <a:buFont typeface="Arial" pitchFamily="34" charset="0"/>
              <a:buChar char="•"/>
            </a:pPr>
            <a:r>
              <a:rPr lang="zh-CN" altLang="en-US" dirty="0"/>
              <a:t>全市场机构新原关系通知报文</a:t>
            </a:r>
            <a:r>
              <a:rPr lang="en-US" altLang="zh-CN" dirty="0"/>
              <a:t>(MEM004)</a:t>
            </a:r>
          </a:p>
          <a:p>
            <a:pPr marL="285750" indent="-285750">
              <a:lnSpc>
                <a:spcPct val="130000"/>
              </a:lnSpc>
              <a:buFont typeface="Arial" pitchFamily="34" charset="0"/>
              <a:buChar char="•"/>
            </a:pPr>
            <a:r>
              <a:rPr lang="zh-CN" altLang="en-US" dirty="0"/>
              <a:t>创建修改机构通知报文</a:t>
            </a:r>
            <a:r>
              <a:rPr lang="en-US" altLang="zh-CN" dirty="0"/>
              <a:t>(MEM005)</a:t>
            </a:r>
          </a:p>
        </p:txBody>
      </p:sp>
      <p:sp>
        <p:nvSpPr>
          <p:cNvPr id="5" name="TextBox 4"/>
          <p:cNvSpPr txBox="1"/>
          <p:nvPr/>
        </p:nvSpPr>
        <p:spPr>
          <a:xfrm>
            <a:off x="3441662" y="5120606"/>
            <a:ext cx="7661684" cy="372410"/>
          </a:xfrm>
          <a:prstGeom prst="rect">
            <a:avLst/>
          </a:prstGeom>
          <a:noFill/>
        </p:spPr>
        <p:txBody>
          <a:bodyPr wrap="square" rtlCol="0">
            <a:spAutoFit/>
          </a:bodyPr>
          <a:lstStyle/>
          <a:p>
            <a:pPr marL="285750" indent="-285750">
              <a:lnSpc>
                <a:spcPct val="130000"/>
              </a:lnSpc>
              <a:buFont typeface="Wingdings" pitchFamily="2" charset="2"/>
              <a:buChar char="n"/>
            </a:pPr>
            <a:r>
              <a:rPr lang="zh-CN" altLang="en-US" sz="1400" dirty="0" smtClean="0">
                <a:solidFill>
                  <a:srgbClr val="3A8BC1"/>
                </a:solidFill>
              </a:rPr>
              <a:t>会员管理子系统是仿真模拟票交所向测试行发送相应的会员相关报文。</a:t>
            </a:r>
            <a:endParaRPr lang="zh-CN" altLang="en-US" sz="1400" dirty="0">
              <a:solidFill>
                <a:srgbClr val="3A8BC1"/>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8301" y="1422400"/>
            <a:ext cx="8528161" cy="359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3426175"/>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5907" y="537556"/>
            <a:ext cx="7142881" cy="693921"/>
            <a:chOff x="935907" y="537556"/>
            <a:chExt cx="7142881" cy="693921"/>
          </a:xfrm>
        </p:grpSpPr>
        <p:sp>
          <p:nvSpPr>
            <p:cNvPr id="20"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a:solidFill>
                    <a:schemeClr val="tx2"/>
                  </a:solidFill>
                  <a:cs typeface="+mn-ea"/>
                  <a:sym typeface="+mn-lt"/>
                </a:rPr>
                <a:t>纸票业务处理子系统</a:t>
              </a:r>
              <a:endParaRPr lang="en-US" sz="2400" dirty="0">
                <a:solidFill>
                  <a:schemeClr val="tx2"/>
                </a:solidFill>
                <a:cs typeface="+mn-ea"/>
                <a:sym typeface="+mn-lt"/>
              </a:endParaRPr>
            </a:p>
          </p:txBody>
        </p:sp>
        <p:sp>
          <p:nvSpPr>
            <p:cNvPr id="21"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The paper ticket business</a:t>
              </a:r>
            </a:p>
          </p:txBody>
        </p:sp>
        <p:sp>
          <p:nvSpPr>
            <p:cNvPr id="2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2" name="TextBox 1"/>
          <p:cNvSpPr txBox="1"/>
          <p:nvPr/>
        </p:nvSpPr>
        <p:spPr>
          <a:xfrm>
            <a:off x="882493" y="1629859"/>
            <a:ext cx="2775108" cy="4383123"/>
          </a:xfrm>
          <a:prstGeom prst="rect">
            <a:avLst/>
          </a:prstGeom>
          <a:noFill/>
        </p:spPr>
        <p:txBody>
          <a:bodyPr wrap="square" rtlCol="0">
            <a:spAutoFit/>
          </a:bodyPr>
          <a:lstStyle/>
          <a:p>
            <a:pPr marL="285750" indent="-285750">
              <a:lnSpc>
                <a:spcPct val="130000"/>
              </a:lnSpc>
              <a:buFont typeface="Arial" pitchFamily="34" charset="0"/>
              <a:buChar char="•"/>
            </a:pPr>
            <a:r>
              <a:rPr lang="zh-CN" altLang="en-US" dirty="0"/>
              <a:t>承兑信息</a:t>
            </a:r>
            <a:r>
              <a:rPr lang="zh-CN" altLang="en-US" dirty="0" smtClean="0"/>
              <a:t>登记</a:t>
            </a:r>
            <a:endParaRPr lang="en-US" altLang="zh-CN" dirty="0" smtClean="0"/>
          </a:p>
          <a:p>
            <a:pPr marL="285750" indent="-285750">
              <a:lnSpc>
                <a:spcPct val="130000"/>
              </a:lnSpc>
              <a:buFont typeface="Arial" pitchFamily="34" charset="0"/>
              <a:buChar char="•"/>
            </a:pPr>
            <a:r>
              <a:rPr lang="zh-CN" altLang="en-US" dirty="0" smtClean="0"/>
              <a:t>承兑</a:t>
            </a:r>
            <a:r>
              <a:rPr lang="zh-CN" altLang="en-US" dirty="0"/>
              <a:t>保证信息</a:t>
            </a:r>
            <a:r>
              <a:rPr lang="zh-CN" altLang="en-US" dirty="0" smtClean="0"/>
              <a:t>登记</a:t>
            </a:r>
            <a:endParaRPr lang="en-US" altLang="zh-CN" dirty="0" smtClean="0"/>
          </a:p>
          <a:p>
            <a:pPr marL="285750" indent="-285750">
              <a:lnSpc>
                <a:spcPct val="130000"/>
              </a:lnSpc>
              <a:buFont typeface="Arial" pitchFamily="34" charset="0"/>
              <a:buChar char="•"/>
            </a:pPr>
            <a:r>
              <a:rPr lang="zh-CN" altLang="en-US" dirty="0" smtClean="0"/>
              <a:t>质</a:t>
            </a:r>
            <a:r>
              <a:rPr lang="zh-CN" altLang="en-US" dirty="0"/>
              <a:t>押信息</a:t>
            </a:r>
            <a:r>
              <a:rPr lang="zh-CN" altLang="en-US" dirty="0" smtClean="0"/>
              <a:t>登记</a:t>
            </a:r>
            <a:endParaRPr lang="en-US" altLang="zh-CN" dirty="0" smtClean="0"/>
          </a:p>
          <a:p>
            <a:pPr marL="285750" indent="-285750">
              <a:lnSpc>
                <a:spcPct val="130000"/>
              </a:lnSpc>
              <a:buFont typeface="Arial" pitchFamily="34" charset="0"/>
              <a:buChar char="•"/>
            </a:pPr>
            <a:r>
              <a:rPr lang="zh-CN" altLang="en-US" dirty="0" smtClean="0"/>
              <a:t>质</a:t>
            </a:r>
            <a:r>
              <a:rPr lang="zh-CN" altLang="en-US" dirty="0"/>
              <a:t>押解除信息</a:t>
            </a:r>
            <a:r>
              <a:rPr lang="zh-CN" altLang="en-US" dirty="0" smtClean="0"/>
              <a:t>登记</a:t>
            </a:r>
            <a:endParaRPr lang="en-US" altLang="zh-CN" dirty="0" smtClean="0"/>
          </a:p>
          <a:p>
            <a:pPr marL="285750" indent="-285750">
              <a:lnSpc>
                <a:spcPct val="130000"/>
              </a:lnSpc>
              <a:buFont typeface="Arial" pitchFamily="34" charset="0"/>
              <a:buChar char="•"/>
            </a:pPr>
            <a:r>
              <a:rPr lang="zh-CN" altLang="en-US" dirty="0" smtClean="0"/>
              <a:t>贴现</a:t>
            </a:r>
            <a:r>
              <a:rPr lang="zh-CN" altLang="en-US" dirty="0"/>
              <a:t>信息</a:t>
            </a:r>
            <a:r>
              <a:rPr lang="zh-CN" altLang="en-US" dirty="0" smtClean="0"/>
              <a:t>登记</a:t>
            </a:r>
            <a:endParaRPr lang="en-US" altLang="zh-CN" dirty="0" smtClean="0"/>
          </a:p>
          <a:p>
            <a:pPr marL="285750" indent="-285750">
              <a:lnSpc>
                <a:spcPct val="130000"/>
              </a:lnSpc>
              <a:buFont typeface="Arial" pitchFamily="34" charset="0"/>
              <a:buChar char="•"/>
            </a:pPr>
            <a:r>
              <a:rPr lang="zh-CN" altLang="en-US" dirty="0" smtClean="0"/>
              <a:t>结清</a:t>
            </a:r>
            <a:r>
              <a:rPr lang="zh-CN" altLang="en-US" dirty="0"/>
              <a:t>信息</a:t>
            </a:r>
            <a:r>
              <a:rPr lang="zh-CN" altLang="en-US" dirty="0" smtClean="0"/>
              <a:t>登记</a:t>
            </a:r>
            <a:endParaRPr lang="en-US" altLang="zh-CN" dirty="0" smtClean="0"/>
          </a:p>
          <a:p>
            <a:pPr marL="285750" indent="-285750">
              <a:lnSpc>
                <a:spcPct val="130000"/>
              </a:lnSpc>
              <a:buFont typeface="Arial" pitchFamily="34" charset="0"/>
              <a:buChar char="•"/>
            </a:pPr>
            <a:r>
              <a:rPr lang="zh-CN" altLang="en-US" dirty="0" smtClean="0"/>
              <a:t>止</a:t>
            </a:r>
            <a:r>
              <a:rPr lang="zh-CN" altLang="en-US" dirty="0"/>
              <a:t>付信息</a:t>
            </a:r>
            <a:r>
              <a:rPr lang="zh-CN" altLang="en-US" dirty="0" smtClean="0"/>
              <a:t>登记</a:t>
            </a:r>
            <a:endParaRPr lang="en-US" altLang="zh-CN" dirty="0" smtClean="0"/>
          </a:p>
          <a:p>
            <a:pPr marL="285750" indent="-285750">
              <a:lnSpc>
                <a:spcPct val="130000"/>
              </a:lnSpc>
              <a:buFont typeface="Arial" pitchFamily="34" charset="0"/>
              <a:buChar char="•"/>
            </a:pPr>
            <a:r>
              <a:rPr lang="zh-CN" altLang="en-US" dirty="0" smtClean="0"/>
              <a:t>止</a:t>
            </a:r>
            <a:r>
              <a:rPr lang="zh-CN" altLang="en-US" dirty="0"/>
              <a:t>付解除信息</a:t>
            </a:r>
            <a:r>
              <a:rPr lang="zh-CN" altLang="en-US" dirty="0" smtClean="0"/>
              <a:t>登记</a:t>
            </a:r>
            <a:endParaRPr lang="en-US" altLang="zh-CN" dirty="0"/>
          </a:p>
          <a:p>
            <a:pPr marL="285750" indent="-285750">
              <a:lnSpc>
                <a:spcPct val="130000"/>
              </a:lnSpc>
              <a:buFont typeface="Arial" pitchFamily="34" charset="0"/>
              <a:buChar char="•"/>
            </a:pPr>
            <a:r>
              <a:rPr lang="zh-CN" altLang="en-US" dirty="0" smtClean="0"/>
              <a:t>信息</a:t>
            </a:r>
            <a:r>
              <a:rPr lang="zh-CN" altLang="en-US" dirty="0"/>
              <a:t>登记类</a:t>
            </a:r>
            <a:r>
              <a:rPr lang="zh-CN" altLang="en-US" dirty="0" smtClean="0"/>
              <a:t>撤回</a:t>
            </a:r>
            <a:endParaRPr lang="zh-CN" altLang="en-US" dirty="0"/>
          </a:p>
          <a:p>
            <a:pPr marL="285750" indent="-285750">
              <a:lnSpc>
                <a:spcPct val="130000"/>
              </a:lnSpc>
              <a:buFont typeface="Arial" pitchFamily="34" charset="0"/>
              <a:buChar char="•"/>
            </a:pPr>
            <a:r>
              <a:rPr lang="zh-CN" altLang="en-US" dirty="0"/>
              <a:t>库存</a:t>
            </a:r>
            <a:r>
              <a:rPr lang="zh-CN" altLang="en-US" dirty="0" smtClean="0"/>
              <a:t>变更</a:t>
            </a:r>
          </a:p>
          <a:p>
            <a:pPr marL="285750" indent="-285750">
              <a:lnSpc>
                <a:spcPct val="130000"/>
              </a:lnSpc>
              <a:buFont typeface="Arial" pitchFamily="34" charset="0"/>
              <a:buChar char="•"/>
            </a:pPr>
            <a:r>
              <a:rPr lang="zh-CN" altLang="en-US" dirty="0" smtClean="0"/>
              <a:t>保证增信</a:t>
            </a:r>
          </a:p>
          <a:p>
            <a:pPr marL="285750" indent="-285750">
              <a:lnSpc>
                <a:spcPct val="130000"/>
              </a:lnSpc>
              <a:buFont typeface="Arial" pitchFamily="34" charset="0"/>
              <a:buChar char="•"/>
            </a:pPr>
            <a:r>
              <a:rPr lang="zh-CN" altLang="en-US" dirty="0" smtClean="0"/>
              <a:t>付款确认</a:t>
            </a:r>
            <a:endParaRPr lang="zh-CN" altLang="en-US" dirty="0"/>
          </a:p>
        </p:txBody>
      </p:sp>
      <p:sp>
        <p:nvSpPr>
          <p:cNvPr id="5" name="TextBox 4"/>
          <p:cNvSpPr txBox="1"/>
          <p:nvPr/>
        </p:nvSpPr>
        <p:spPr>
          <a:xfrm>
            <a:off x="3438543" y="5354134"/>
            <a:ext cx="8306554" cy="652486"/>
          </a:xfrm>
          <a:prstGeom prst="rect">
            <a:avLst/>
          </a:prstGeom>
          <a:noFill/>
        </p:spPr>
        <p:txBody>
          <a:bodyPr wrap="square" rtlCol="0">
            <a:spAutoFit/>
          </a:bodyPr>
          <a:lstStyle/>
          <a:p>
            <a:pPr marL="285750" indent="-285750">
              <a:lnSpc>
                <a:spcPct val="130000"/>
              </a:lnSpc>
              <a:buFont typeface="Wingdings" pitchFamily="2" charset="2"/>
              <a:buChar char="n"/>
            </a:pPr>
            <a:r>
              <a:rPr lang="zh-CN" altLang="en-US" sz="1400" dirty="0" smtClean="0">
                <a:solidFill>
                  <a:srgbClr val="3A8BC1"/>
                </a:solidFill>
              </a:rPr>
              <a:t>纸票业务处理子系统是仿真模拟对手行和票交所向测试行发送相应的纸票业务报文并且通过配置模拟相关纸票业务场景</a:t>
            </a:r>
            <a:endParaRPr lang="zh-CN" altLang="en-US" sz="1400" dirty="0">
              <a:solidFill>
                <a:srgbClr val="3A8BC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8543" y="1718759"/>
            <a:ext cx="8306554" cy="3424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4882418"/>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5907" y="537556"/>
            <a:ext cx="7142881" cy="693921"/>
            <a:chOff x="935907" y="537556"/>
            <a:chExt cx="7142881" cy="693921"/>
          </a:xfrm>
        </p:grpSpPr>
        <p:sp>
          <p:nvSpPr>
            <p:cNvPr id="20"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登记托管子系统</a:t>
              </a:r>
              <a:endParaRPr lang="en-US" sz="2400" dirty="0">
                <a:solidFill>
                  <a:schemeClr val="tx2"/>
                </a:solidFill>
                <a:cs typeface="+mn-ea"/>
                <a:sym typeface="+mn-lt"/>
              </a:endParaRPr>
            </a:p>
          </p:txBody>
        </p:sp>
        <p:sp>
          <p:nvSpPr>
            <p:cNvPr id="21"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Registration trusteeship</a:t>
              </a:r>
            </a:p>
          </p:txBody>
        </p:sp>
        <p:sp>
          <p:nvSpPr>
            <p:cNvPr id="2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2" name="TextBox 1"/>
          <p:cNvSpPr txBox="1"/>
          <p:nvPr/>
        </p:nvSpPr>
        <p:spPr>
          <a:xfrm>
            <a:off x="342042" y="1375235"/>
            <a:ext cx="3064551" cy="2973122"/>
          </a:xfrm>
          <a:prstGeom prst="rect">
            <a:avLst/>
          </a:prstGeom>
          <a:noFill/>
        </p:spPr>
        <p:txBody>
          <a:bodyPr wrap="square" rtlCol="0">
            <a:spAutoFit/>
          </a:bodyPr>
          <a:lstStyle/>
          <a:p>
            <a:pPr marL="285750" indent="-285750">
              <a:lnSpc>
                <a:spcPct val="130000"/>
              </a:lnSpc>
              <a:buFont typeface="Arial" pitchFamily="34" charset="0"/>
              <a:buChar char="•"/>
            </a:pPr>
            <a:r>
              <a:rPr lang="zh-CN" altLang="en-US" dirty="0"/>
              <a:t>权属初始</a:t>
            </a:r>
            <a:r>
              <a:rPr lang="zh-CN" altLang="en-US" dirty="0" smtClean="0"/>
              <a:t>登记 </a:t>
            </a:r>
            <a:r>
              <a:rPr lang="en-US" altLang="zh-CN" dirty="0" smtClean="0"/>
              <a:t>(</a:t>
            </a:r>
            <a:r>
              <a:rPr lang="en-US" altLang="zh-CN" dirty="0"/>
              <a:t>CPR001)</a:t>
            </a:r>
          </a:p>
          <a:p>
            <a:pPr marL="285750" indent="-285750">
              <a:lnSpc>
                <a:spcPct val="130000"/>
              </a:lnSpc>
              <a:buFont typeface="Arial" pitchFamily="34" charset="0"/>
              <a:buChar char="•"/>
            </a:pPr>
            <a:r>
              <a:rPr lang="zh-CN" altLang="en-US" dirty="0" smtClean="0"/>
              <a:t>保证 </a:t>
            </a:r>
            <a:r>
              <a:rPr lang="en-US" altLang="zh-CN" dirty="0" smtClean="0"/>
              <a:t>(</a:t>
            </a:r>
            <a:r>
              <a:rPr lang="en-US" altLang="zh-CN" dirty="0"/>
              <a:t>CPR002)</a:t>
            </a:r>
          </a:p>
          <a:p>
            <a:pPr marL="285750" indent="-285750">
              <a:lnSpc>
                <a:spcPct val="130000"/>
              </a:lnSpc>
              <a:buFont typeface="Arial" pitchFamily="34" charset="0"/>
              <a:buChar char="•"/>
            </a:pPr>
            <a:r>
              <a:rPr lang="zh-CN" altLang="en-US" dirty="0"/>
              <a:t>质</a:t>
            </a:r>
            <a:r>
              <a:rPr lang="zh-CN" altLang="en-US" dirty="0" smtClean="0"/>
              <a:t>押 </a:t>
            </a:r>
            <a:r>
              <a:rPr lang="en-US" altLang="zh-CN" dirty="0" smtClean="0"/>
              <a:t>(</a:t>
            </a:r>
            <a:r>
              <a:rPr lang="en-US" altLang="zh-CN" dirty="0"/>
              <a:t>CPR003)</a:t>
            </a:r>
          </a:p>
          <a:p>
            <a:pPr marL="285750" indent="-285750">
              <a:lnSpc>
                <a:spcPct val="130000"/>
              </a:lnSpc>
              <a:buFont typeface="Arial" pitchFamily="34" charset="0"/>
              <a:buChar char="•"/>
            </a:pPr>
            <a:r>
              <a:rPr lang="zh-CN" altLang="en-US" dirty="0"/>
              <a:t>质押解</a:t>
            </a:r>
            <a:r>
              <a:rPr lang="zh-CN" altLang="en-US" dirty="0" smtClean="0"/>
              <a:t>除 </a:t>
            </a:r>
            <a:r>
              <a:rPr lang="en-US" altLang="zh-CN" dirty="0" smtClean="0"/>
              <a:t>(</a:t>
            </a:r>
            <a:r>
              <a:rPr lang="en-US" altLang="zh-CN" dirty="0"/>
              <a:t>CPR004)</a:t>
            </a:r>
          </a:p>
          <a:p>
            <a:pPr marL="285750" indent="-285750">
              <a:lnSpc>
                <a:spcPct val="130000"/>
              </a:lnSpc>
              <a:buFont typeface="Arial" pitchFamily="34" charset="0"/>
              <a:buChar char="•"/>
            </a:pPr>
            <a:r>
              <a:rPr lang="zh-CN" altLang="en-US" dirty="0"/>
              <a:t>提示</a:t>
            </a:r>
            <a:r>
              <a:rPr lang="zh-CN" altLang="en-US" dirty="0" smtClean="0"/>
              <a:t>付款 </a:t>
            </a:r>
            <a:r>
              <a:rPr lang="en-US" altLang="zh-CN" dirty="0" smtClean="0"/>
              <a:t>(</a:t>
            </a:r>
            <a:r>
              <a:rPr lang="en-US" altLang="zh-CN" dirty="0"/>
              <a:t>CPR005</a:t>
            </a:r>
            <a:r>
              <a:rPr lang="en-US" altLang="zh-CN" dirty="0" smtClean="0"/>
              <a:t>)</a:t>
            </a:r>
            <a:endParaRPr lang="en-US" altLang="zh-CN" dirty="0"/>
          </a:p>
          <a:p>
            <a:pPr marL="285750" indent="-285750">
              <a:lnSpc>
                <a:spcPct val="130000"/>
              </a:lnSpc>
              <a:buFont typeface="Arial" pitchFamily="34" charset="0"/>
              <a:buChar char="•"/>
            </a:pPr>
            <a:r>
              <a:rPr lang="zh-CN" altLang="en-US" dirty="0" smtClean="0"/>
              <a:t>追偿 </a:t>
            </a:r>
            <a:r>
              <a:rPr lang="en-US" altLang="zh-CN" dirty="0" smtClean="0"/>
              <a:t>(</a:t>
            </a:r>
            <a:r>
              <a:rPr lang="en-US" altLang="zh-CN" dirty="0"/>
              <a:t>CPR007)</a:t>
            </a:r>
          </a:p>
          <a:p>
            <a:pPr marL="285750" indent="-285750">
              <a:lnSpc>
                <a:spcPct val="130000"/>
              </a:lnSpc>
              <a:buFont typeface="Arial" pitchFamily="34" charset="0"/>
              <a:buChar char="•"/>
            </a:pPr>
            <a:r>
              <a:rPr lang="zh-CN" altLang="en-US" dirty="0" smtClean="0"/>
              <a:t>线</a:t>
            </a:r>
            <a:r>
              <a:rPr lang="zh-CN" altLang="en-US" dirty="0"/>
              <a:t>下追偿</a:t>
            </a:r>
            <a:r>
              <a:rPr lang="zh-CN" altLang="en-US" dirty="0" smtClean="0"/>
              <a:t>登记 </a:t>
            </a:r>
            <a:r>
              <a:rPr lang="en-US" altLang="zh-CN" dirty="0" smtClean="0"/>
              <a:t>(</a:t>
            </a:r>
            <a:r>
              <a:rPr lang="en-US" altLang="zh-CN" dirty="0"/>
              <a:t>CPR010)</a:t>
            </a:r>
          </a:p>
          <a:p>
            <a:pPr marL="285750" indent="-285750">
              <a:lnSpc>
                <a:spcPct val="130000"/>
              </a:lnSpc>
              <a:buFont typeface="Arial" pitchFamily="34" charset="0"/>
              <a:buChar char="•"/>
            </a:pPr>
            <a:r>
              <a:rPr lang="zh-CN" altLang="en-US" dirty="0"/>
              <a:t>追偿结清</a:t>
            </a:r>
            <a:r>
              <a:rPr lang="zh-CN" altLang="en-US" dirty="0" smtClean="0"/>
              <a:t>登记 </a:t>
            </a:r>
            <a:r>
              <a:rPr lang="en-US" altLang="zh-CN" dirty="0" smtClean="0"/>
              <a:t>(</a:t>
            </a:r>
            <a:r>
              <a:rPr lang="en-US" altLang="zh-CN" dirty="0"/>
              <a:t>CPR011</a:t>
            </a:r>
            <a:r>
              <a:rPr lang="en-US" altLang="zh-CN" dirty="0" smtClean="0"/>
              <a:t>)</a:t>
            </a:r>
            <a:endParaRPr lang="en-US" altLang="zh-CN" dirty="0"/>
          </a:p>
        </p:txBody>
      </p:sp>
      <p:sp>
        <p:nvSpPr>
          <p:cNvPr id="5" name="TextBox 4"/>
          <p:cNvSpPr txBox="1"/>
          <p:nvPr/>
        </p:nvSpPr>
        <p:spPr>
          <a:xfrm>
            <a:off x="3254220" y="5269368"/>
            <a:ext cx="8652095" cy="652486"/>
          </a:xfrm>
          <a:prstGeom prst="rect">
            <a:avLst/>
          </a:prstGeom>
          <a:noFill/>
        </p:spPr>
        <p:txBody>
          <a:bodyPr wrap="square" rtlCol="0">
            <a:spAutoFit/>
          </a:bodyPr>
          <a:lstStyle/>
          <a:p>
            <a:pPr marL="285750" indent="-285750">
              <a:lnSpc>
                <a:spcPct val="130000"/>
              </a:lnSpc>
              <a:buFont typeface="Wingdings" pitchFamily="2" charset="2"/>
              <a:buChar char="n"/>
            </a:pPr>
            <a:r>
              <a:rPr lang="zh-CN" altLang="en-US" sz="1400" dirty="0" smtClean="0">
                <a:solidFill>
                  <a:srgbClr val="3A8BC1"/>
                </a:solidFill>
              </a:rPr>
              <a:t>登记托管子系统是仿真模拟对手行和票交所向测试行发送相应的登记托管业务报文并且通过配置模拟相关登记托管业务场景</a:t>
            </a:r>
            <a:endParaRPr lang="zh-CN" altLang="en-US" sz="1400" dirty="0">
              <a:solidFill>
                <a:srgbClr val="3A8BC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8296" y="1449190"/>
            <a:ext cx="8658020" cy="3659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6925873"/>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5907" y="537556"/>
            <a:ext cx="7142881" cy="693921"/>
            <a:chOff x="935907" y="537556"/>
            <a:chExt cx="7142881" cy="693921"/>
          </a:xfrm>
        </p:grpSpPr>
        <p:sp>
          <p:nvSpPr>
            <p:cNvPr id="20"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a:solidFill>
                    <a:schemeClr val="tx2"/>
                  </a:solidFill>
                  <a:cs typeface="+mn-ea"/>
                  <a:sym typeface="+mn-lt"/>
                </a:rPr>
                <a:t>核心交易子系统</a:t>
              </a:r>
              <a:endParaRPr lang="en-US" sz="2400" dirty="0">
                <a:solidFill>
                  <a:schemeClr val="tx2"/>
                </a:solidFill>
                <a:cs typeface="+mn-ea"/>
                <a:sym typeface="+mn-lt"/>
              </a:endParaRPr>
            </a:p>
          </p:txBody>
        </p:sp>
        <p:sp>
          <p:nvSpPr>
            <p:cNvPr id="21"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Core transaction</a:t>
              </a:r>
            </a:p>
          </p:txBody>
        </p:sp>
        <p:sp>
          <p:nvSpPr>
            <p:cNvPr id="2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2" name="TextBox 1"/>
          <p:cNvSpPr txBox="1"/>
          <p:nvPr/>
        </p:nvSpPr>
        <p:spPr>
          <a:xfrm>
            <a:off x="678799" y="1591101"/>
            <a:ext cx="2516338" cy="2252924"/>
          </a:xfrm>
          <a:prstGeom prst="rect">
            <a:avLst/>
          </a:prstGeom>
          <a:noFill/>
        </p:spPr>
        <p:txBody>
          <a:bodyPr wrap="square" rtlCol="0">
            <a:spAutoFit/>
          </a:bodyPr>
          <a:lstStyle/>
          <a:p>
            <a:pPr marL="285750" indent="-285750">
              <a:lnSpc>
                <a:spcPct val="130000"/>
              </a:lnSpc>
              <a:buFont typeface="Arial" pitchFamily="34" charset="0"/>
              <a:buChar char="•"/>
            </a:pPr>
            <a:r>
              <a:rPr lang="zh-CN" altLang="en-US" dirty="0"/>
              <a:t>转贴现对话</a:t>
            </a:r>
            <a:r>
              <a:rPr lang="zh-CN" altLang="en-US" dirty="0" smtClean="0"/>
              <a:t>报价（</a:t>
            </a:r>
            <a:r>
              <a:rPr lang="en-US" altLang="zh-CN" dirty="0"/>
              <a:t>CES001</a:t>
            </a:r>
            <a:r>
              <a:rPr lang="zh-CN" altLang="en-US" dirty="0"/>
              <a:t>）</a:t>
            </a:r>
          </a:p>
          <a:p>
            <a:pPr marL="285750" indent="-285750">
              <a:lnSpc>
                <a:spcPct val="130000"/>
              </a:lnSpc>
              <a:buFont typeface="Arial" pitchFamily="34" charset="0"/>
              <a:buChar char="•"/>
            </a:pPr>
            <a:r>
              <a:rPr lang="zh-CN" altLang="en-US" dirty="0" smtClean="0"/>
              <a:t>质</a:t>
            </a:r>
            <a:r>
              <a:rPr lang="zh-CN" altLang="en-US" dirty="0"/>
              <a:t>押式回购对话</a:t>
            </a:r>
            <a:r>
              <a:rPr lang="zh-CN" altLang="en-US" dirty="0" smtClean="0"/>
              <a:t>报价（</a:t>
            </a:r>
            <a:r>
              <a:rPr lang="en-US" altLang="zh-CN" dirty="0" smtClean="0"/>
              <a:t>CES004）</a:t>
            </a:r>
          </a:p>
          <a:p>
            <a:pPr marL="285750" indent="-285750">
              <a:lnSpc>
                <a:spcPct val="130000"/>
              </a:lnSpc>
              <a:buFont typeface="Arial" pitchFamily="34" charset="0"/>
              <a:buChar char="•"/>
            </a:pPr>
            <a:r>
              <a:rPr lang="zh-CN" altLang="en-US" dirty="0" smtClean="0"/>
              <a:t>买断式回购对话报价（</a:t>
            </a:r>
            <a:r>
              <a:rPr lang="en-US" altLang="zh-CN" dirty="0" smtClean="0"/>
              <a:t>CES007</a:t>
            </a:r>
            <a:r>
              <a:rPr lang="zh-CN" altLang="en-US" dirty="0" smtClean="0"/>
              <a:t>）</a:t>
            </a:r>
            <a:endParaRPr lang="zh-CN" altLang="en-US" dirty="0"/>
          </a:p>
        </p:txBody>
      </p:sp>
      <p:sp>
        <p:nvSpPr>
          <p:cNvPr id="5" name="TextBox 4"/>
          <p:cNvSpPr txBox="1"/>
          <p:nvPr/>
        </p:nvSpPr>
        <p:spPr>
          <a:xfrm>
            <a:off x="3254221" y="5389449"/>
            <a:ext cx="8168522" cy="372410"/>
          </a:xfrm>
          <a:prstGeom prst="rect">
            <a:avLst/>
          </a:prstGeom>
          <a:noFill/>
        </p:spPr>
        <p:txBody>
          <a:bodyPr wrap="square" rtlCol="0">
            <a:spAutoFit/>
          </a:bodyPr>
          <a:lstStyle/>
          <a:p>
            <a:pPr marL="285750" indent="-285750">
              <a:lnSpc>
                <a:spcPct val="130000"/>
              </a:lnSpc>
              <a:buFont typeface="Wingdings" pitchFamily="2" charset="2"/>
              <a:buChar char="n"/>
            </a:pPr>
            <a:r>
              <a:rPr lang="zh-CN" altLang="en-US" sz="1400" dirty="0" smtClean="0">
                <a:solidFill>
                  <a:srgbClr val="3A8BC1"/>
                </a:solidFill>
              </a:rPr>
              <a:t>核心交易子系统是仿真模拟对手机构与测试行进行票据交易的发送的报文以及相应的场景配置</a:t>
            </a:r>
            <a:endParaRPr lang="zh-CN" altLang="en-US" sz="1400" dirty="0">
              <a:solidFill>
                <a:srgbClr val="3A8BC1"/>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5137" y="1706741"/>
            <a:ext cx="8608567" cy="3561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535351"/>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Freeform 6"/>
          <p:cNvSpPr>
            <a:spLocks/>
          </p:cNvSpPr>
          <p:nvPr/>
        </p:nvSpPr>
        <p:spPr bwMode="auto">
          <a:xfrm>
            <a:off x="1890045" y="2258267"/>
            <a:ext cx="2315910" cy="2341468"/>
          </a:xfrm>
          <a:custGeom>
            <a:avLst/>
            <a:gdLst>
              <a:gd name="T0" fmla="*/ 1203 w 1622"/>
              <a:gd name="T1" fmla="*/ 57 h 1622"/>
              <a:gd name="T2" fmla="*/ 1067 w 1622"/>
              <a:gd name="T3" fmla="*/ 0 h 1622"/>
              <a:gd name="T4" fmla="*/ 555 w 1622"/>
              <a:gd name="T5" fmla="*/ 0 h 1622"/>
              <a:gd name="T6" fmla="*/ 419 w 1622"/>
              <a:gd name="T7" fmla="*/ 57 h 1622"/>
              <a:gd name="T8" fmla="*/ 57 w 1622"/>
              <a:gd name="T9" fmla="*/ 419 h 1622"/>
              <a:gd name="T10" fmla="*/ 0 w 1622"/>
              <a:gd name="T11" fmla="*/ 555 h 1622"/>
              <a:gd name="T12" fmla="*/ 0 w 1622"/>
              <a:gd name="T13" fmla="*/ 1067 h 1622"/>
              <a:gd name="T14" fmla="*/ 57 w 1622"/>
              <a:gd name="T15" fmla="*/ 1204 h 1622"/>
              <a:gd name="T16" fmla="*/ 419 w 1622"/>
              <a:gd name="T17" fmla="*/ 1565 h 1622"/>
              <a:gd name="T18" fmla="*/ 555 w 1622"/>
              <a:gd name="T19" fmla="*/ 1622 h 1622"/>
              <a:gd name="T20" fmla="*/ 1067 w 1622"/>
              <a:gd name="T21" fmla="*/ 1622 h 1622"/>
              <a:gd name="T22" fmla="*/ 1203 w 1622"/>
              <a:gd name="T23" fmla="*/ 1565 h 1622"/>
              <a:gd name="T24" fmla="*/ 1565 w 1622"/>
              <a:gd name="T25" fmla="*/ 1204 h 1622"/>
              <a:gd name="T26" fmla="*/ 1622 w 1622"/>
              <a:gd name="T27" fmla="*/ 1067 h 1622"/>
              <a:gd name="T28" fmla="*/ 1622 w 1622"/>
              <a:gd name="T29" fmla="*/ 555 h 1622"/>
              <a:gd name="T30" fmla="*/ 1565 w 1622"/>
              <a:gd name="T31" fmla="*/ 419 h 1622"/>
              <a:gd name="T32" fmla="*/ 1203 w 1622"/>
              <a:gd name="T33" fmla="*/ 57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2" h="1622">
                <a:moveTo>
                  <a:pt x="1203" y="57"/>
                </a:moveTo>
                <a:cubicBezTo>
                  <a:pt x="1172" y="26"/>
                  <a:pt x="1111" y="0"/>
                  <a:pt x="1067" y="0"/>
                </a:cubicBezTo>
                <a:cubicBezTo>
                  <a:pt x="555" y="0"/>
                  <a:pt x="555" y="0"/>
                  <a:pt x="555" y="0"/>
                </a:cubicBezTo>
                <a:cubicBezTo>
                  <a:pt x="511" y="0"/>
                  <a:pt x="450" y="26"/>
                  <a:pt x="419" y="57"/>
                </a:cubicBezTo>
                <a:cubicBezTo>
                  <a:pt x="57" y="419"/>
                  <a:pt x="57" y="419"/>
                  <a:pt x="57" y="419"/>
                </a:cubicBezTo>
                <a:cubicBezTo>
                  <a:pt x="26" y="450"/>
                  <a:pt x="0" y="511"/>
                  <a:pt x="0" y="555"/>
                </a:cubicBezTo>
                <a:cubicBezTo>
                  <a:pt x="0" y="1067"/>
                  <a:pt x="0" y="1067"/>
                  <a:pt x="0" y="1067"/>
                </a:cubicBezTo>
                <a:cubicBezTo>
                  <a:pt x="0" y="1111"/>
                  <a:pt x="26" y="1173"/>
                  <a:pt x="57" y="1204"/>
                </a:cubicBezTo>
                <a:cubicBezTo>
                  <a:pt x="419" y="1565"/>
                  <a:pt x="419" y="1565"/>
                  <a:pt x="419" y="1565"/>
                </a:cubicBezTo>
                <a:cubicBezTo>
                  <a:pt x="450" y="1597"/>
                  <a:pt x="511" y="1622"/>
                  <a:pt x="555" y="1622"/>
                </a:cubicBezTo>
                <a:cubicBezTo>
                  <a:pt x="1067" y="1622"/>
                  <a:pt x="1067" y="1622"/>
                  <a:pt x="1067" y="1622"/>
                </a:cubicBezTo>
                <a:cubicBezTo>
                  <a:pt x="1111" y="1622"/>
                  <a:pt x="1172" y="1597"/>
                  <a:pt x="1203" y="1565"/>
                </a:cubicBezTo>
                <a:cubicBezTo>
                  <a:pt x="1565" y="1204"/>
                  <a:pt x="1565" y="1204"/>
                  <a:pt x="1565" y="1204"/>
                </a:cubicBezTo>
                <a:cubicBezTo>
                  <a:pt x="1596" y="1173"/>
                  <a:pt x="1622" y="1111"/>
                  <a:pt x="1622" y="1067"/>
                </a:cubicBezTo>
                <a:cubicBezTo>
                  <a:pt x="1622" y="555"/>
                  <a:pt x="1622" y="555"/>
                  <a:pt x="1622" y="555"/>
                </a:cubicBezTo>
                <a:cubicBezTo>
                  <a:pt x="1622" y="511"/>
                  <a:pt x="1596" y="450"/>
                  <a:pt x="1565" y="419"/>
                </a:cubicBezTo>
                <a:lnTo>
                  <a:pt x="1203" y="57"/>
                </a:lnTo>
                <a:close/>
              </a:path>
            </a:pathLst>
          </a:custGeom>
          <a:solidFill>
            <a:schemeClr val="bg1">
              <a:alpha val="20000"/>
            </a:schemeClr>
          </a:solidFill>
          <a:ln w="1270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14" name="组合 13"/>
          <p:cNvGrpSpPr/>
          <p:nvPr/>
        </p:nvGrpSpPr>
        <p:grpSpPr>
          <a:xfrm>
            <a:off x="6574593" y="1325269"/>
            <a:ext cx="550606" cy="4163239"/>
            <a:chOff x="6792303" y="1325269"/>
            <a:chExt cx="550606" cy="4163239"/>
          </a:xfrm>
        </p:grpSpPr>
        <p:sp>
          <p:nvSpPr>
            <p:cNvPr id="2" name="椭圆 1"/>
            <p:cNvSpPr/>
            <p:nvPr/>
          </p:nvSpPr>
          <p:spPr>
            <a:xfrm>
              <a:off x="6792303" y="1325269"/>
              <a:ext cx="550606" cy="5506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cs typeface="+mn-ea"/>
                  <a:sym typeface="+mn-lt"/>
                </a:rPr>
                <a:t>01</a:t>
              </a:r>
              <a:endParaRPr lang="zh-CN" altLang="en-US" sz="1400" dirty="0">
                <a:cs typeface="+mn-ea"/>
                <a:sym typeface="+mn-lt"/>
              </a:endParaRPr>
            </a:p>
          </p:txBody>
        </p:sp>
        <p:sp>
          <p:nvSpPr>
            <p:cNvPr id="3" name="椭圆 2"/>
            <p:cNvSpPr/>
            <p:nvPr/>
          </p:nvSpPr>
          <p:spPr>
            <a:xfrm>
              <a:off x="6792303" y="2564134"/>
              <a:ext cx="550606" cy="5506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cs typeface="+mn-ea"/>
                  <a:sym typeface="+mn-lt"/>
                </a:rPr>
                <a:t>02</a:t>
              </a:r>
              <a:endParaRPr lang="zh-CN" altLang="en-US" sz="1400" dirty="0">
                <a:cs typeface="+mn-ea"/>
                <a:sym typeface="+mn-lt"/>
              </a:endParaRPr>
            </a:p>
          </p:txBody>
        </p:sp>
        <p:sp>
          <p:nvSpPr>
            <p:cNvPr id="4" name="椭圆 3"/>
            <p:cNvSpPr/>
            <p:nvPr/>
          </p:nvSpPr>
          <p:spPr>
            <a:xfrm>
              <a:off x="6792303" y="3734136"/>
              <a:ext cx="550606" cy="5506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cs typeface="+mn-ea"/>
                  <a:sym typeface="+mn-lt"/>
                </a:rPr>
                <a:t>03</a:t>
              </a:r>
              <a:endParaRPr lang="zh-CN" altLang="en-US" sz="1400" dirty="0">
                <a:cs typeface="+mn-ea"/>
                <a:sym typeface="+mn-lt"/>
              </a:endParaRPr>
            </a:p>
          </p:txBody>
        </p:sp>
        <p:sp>
          <p:nvSpPr>
            <p:cNvPr id="5" name="椭圆 4"/>
            <p:cNvSpPr/>
            <p:nvPr/>
          </p:nvSpPr>
          <p:spPr>
            <a:xfrm>
              <a:off x="6792303" y="4937902"/>
              <a:ext cx="550606" cy="55060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cs typeface="+mn-ea"/>
                  <a:sym typeface="+mn-lt"/>
                </a:rPr>
                <a:t>04</a:t>
              </a:r>
              <a:endParaRPr lang="zh-CN" altLang="en-US" sz="1400" dirty="0">
                <a:cs typeface="+mn-ea"/>
                <a:sym typeface="+mn-lt"/>
              </a:endParaRPr>
            </a:p>
          </p:txBody>
        </p:sp>
      </p:grpSp>
      <p:sp>
        <p:nvSpPr>
          <p:cNvPr id="6" name="文本框 5"/>
          <p:cNvSpPr txBox="1"/>
          <p:nvPr/>
        </p:nvSpPr>
        <p:spPr>
          <a:xfrm>
            <a:off x="7258708" y="1325269"/>
            <a:ext cx="1210588" cy="400110"/>
          </a:xfrm>
          <a:prstGeom prst="rect">
            <a:avLst/>
          </a:prstGeom>
          <a:noFill/>
        </p:spPr>
        <p:txBody>
          <a:bodyPr wrap="none" rtlCol="0">
            <a:spAutoFit/>
          </a:bodyPr>
          <a:lstStyle/>
          <a:p>
            <a:pPr algn="ctr"/>
            <a:r>
              <a:rPr lang="zh-CN" altLang="en-US" sz="2000" b="1" dirty="0">
                <a:solidFill>
                  <a:schemeClr val="tx2"/>
                </a:solidFill>
                <a:cs typeface="+mn-ea"/>
                <a:sym typeface="+mn-lt"/>
              </a:rPr>
              <a:t>公司介绍</a:t>
            </a: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258708" y="1678814"/>
            <a:ext cx="3441290" cy="246221"/>
          </a:xfrm>
          <a:prstGeom prst="rect">
            <a:avLst/>
          </a:prstGeom>
        </p:spPr>
        <p:txBody>
          <a:bodyPr wrap="square">
            <a:spAutoFit/>
          </a:bodyPr>
          <a:lstStyle/>
          <a:p>
            <a:r>
              <a:rPr lang="en-US" altLang="zh-CN" sz="1000" dirty="0">
                <a:solidFill>
                  <a:schemeClr val="accent1"/>
                </a:solidFill>
                <a:cs typeface="+mn-ea"/>
                <a:sym typeface="+mn-lt"/>
              </a:rPr>
              <a:t>Company Profile</a:t>
            </a:r>
          </a:p>
        </p:txBody>
      </p:sp>
      <p:sp>
        <p:nvSpPr>
          <p:cNvPr id="8" name="文本框 7"/>
          <p:cNvSpPr txBox="1"/>
          <p:nvPr/>
        </p:nvSpPr>
        <p:spPr>
          <a:xfrm>
            <a:off x="7258708" y="2554303"/>
            <a:ext cx="2749471" cy="400110"/>
          </a:xfrm>
          <a:prstGeom prst="rect">
            <a:avLst/>
          </a:prstGeom>
          <a:noFill/>
        </p:spPr>
        <p:txBody>
          <a:bodyPr wrap="none" rtlCol="0">
            <a:spAutoFit/>
          </a:bodyPr>
          <a:lstStyle/>
          <a:p>
            <a:pPr algn="ctr"/>
            <a:r>
              <a:rPr lang="zh-CN" altLang="en-US" sz="2000" b="1" dirty="0">
                <a:solidFill>
                  <a:schemeClr val="tx2"/>
                </a:solidFill>
                <a:cs typeface="+mn-ea"/>
                <a:sym typeface="+mn-lt"/>
              </a:rPr>
              <a:t>中国票据交易系统介绍</a:t>
            </a:r>
          </a:p>
        </p:txBody>
      </p:sp>
      <p:sp>
        <p:nvSpPr>
          <p:cNvPr id="9" name="矩形 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258708" y="2907848"/>
            <a:ext cx="4134614" cy="246221"/>
          </a:xfrm>
          <a:prstGeom prst="rect">
            <a:avLst/>
          </a:prstGeom>
        </p:spPr>
        <p:txBody>
          <a:bodyPr wrap="square">
            <a:spAutoFit/>
          </a:bodyPr>
          <a:lstStyle/>
          <a:p>
            <a:r>
              <a:rPr lang="en-US" altLang="zh-CN" sz="1000" dirty="0">
                <a:solidFill>
                  <a:schemeClr val="accent1"/>
                </a:solidFill>
                <a:cs typeface="+mn-ea"/>
                <a:sym typeface="+mn-lt"/>
              </a:rPr>
              <a:t>The Introduction Of Chinese Commercial Paper Exchange System </a:t>
            </a:r>
          </a:p>
        </p:txBody>
      </p:sp>
      <p:sp>
        <p:nvSpPr>
          <p:cNvPr id="10" name="文本框 9"/>
          <p:cNvSpPr txBox="1"/>
          <p:nvPr/>
        </p:nvSpPr>
        <p:spPr>
          <a:xfrm>
            <a:off x="7268450" y="3684976"/>
            <a:ext cx="4288353" cy="400110"/>
          </a:xfrm>
          <a:prstGeom prst="rect">
            <a:avLst/>
          </a:prstGeom>
          <a:noFill/>
        </p:spPr>
        <p:txBody>
          <a:bodyPr wrap="none" rtlCol="0">
            <a:spAutoFit/>
          </a:bodyPr>
          <a:lstStyle/>
          <a:p>
            <a:pPr algn="ctr"/>
            <a:r>
              <a:rPr lang="zh-CN" altLang="en-US" sz="2000" b="1" dirty="0">
                <a:solidFill>
                  <a:schemeClr val="tx2"/>
                </a:solidFill>
                <a:cs typeface="+mn-ea"/>
                <a:sym typeface="+mn-lt"/>
              </a:rPr>
              <a:t>中国票据交易系统仿真测试</a:t>
            </a:r>
            <a:r>
              <a:rPr lang="zh-CN" altLang="en-US" sz="2000" b="1" dirty="0" smtClean="0">
                <a:solidFill>
                  <a:schemeClr val="tx2"/>
                </a:solidFill>
                <a:cs typeface="+mn-ea"/>
                <a:sym typeface="+mn-lt"/>
              </a:rPr>
              <a:t>软件说明</a:t>
            </a:r>
            <a:endParaRPr lang="zh-CN" altLang="en-US" sz="2000" b="1" dirty="0">
              <a:solidFill>
                <a:schemeClr val="tx2"/>
              </a:solidFill>
              <a:cs typeface="+mn-ea"/>
              <a:sym typeface="+mn-lt"/>
            </a:endParaRP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258708" y="4038521"/>
            <a:ext cx="4424897" cy="400110"/>
          </a:xfrm>
          <a:prstGeom prst="rect">
            <a:avLst/>
          </a:prstGeom>
        </p:spPr>
        <p:txBody>
          <a:bodyPr wrap="square">
            <a:spAutoFit/>
          </a:bodyPr>
          <a:lstStyle/>
          <a:p>
            <a:r>
              <a:rPr lang="en-US" altLang="zh-CN" sz="1000" dirty="0">
                <a:solidFill>
                  <a:schemeClr val="accent1"/>
                </a:solidFill>
                <a:cs typeface="+mn-ea"/>
                <a:sym typeface="+mn-lt"/>
              </a:rPr>
              <a:t>The Introduction Of Chinese Commercial Paper Exchange System  Simulating And Testing Software</a:t>
            </a:r>
          </a:p>
        </p:txBody>
      </p:sp>
      <p:sp>
        <p:nvSpPr>
          <p:cNvPr id="12" name="文本框 11"/>
          <p:cNvSpPr txBox="1"/>
          <p:nvPr/>
        </p:nvSpPr>
        <p:spPr>
          <a:xfrm>
            <a:off x="7258708" y="4937902"/>
            <a:ext cx="1210588" cy="400110"/>
          </a:xfrm>
          <a:prstGeom prst="rect">
            <a:avLst/>
          </a:prstGeom>
          <a:noFill/>
        </p:spPr>
        <p:txBody>
          <a:bodyPr wrap="none" rtlCol="0">
            <a:spAutoFit/>
          </a:bodyPr>
          <a:lstStyle/>
          <a:p>
            <a:r>
              <a:rPr lang="zh-CN" altLang="en-US" sz="2000" b="1" dirty="0" smtClean="0">
                <a:solidFill>
                  <a:schemeClr val="tx2"/>
                </a:solidFill>
                <a:cs typeface="+mn-ea"/>
                <a:sym typeface="+mn-lt"/>
              </a:rPr>
              <a:t>其他信息</a:t>
            </a:r>
            <a:endParaRPr lang="zh-CN" altLang="en-US" sz="2000" b="1" dirty="0">
              <a:solidFill>
                <a:schemeClr val="tx2"/>
              </a:solidFill>
              <a:cs typeface="+mn-ea"/>
              <a:sym typeface="+mn-lt"/>
            </a:endParaRPr>
          </a:p>
        </p:txBody>
      </p:sp>
      <p:sp>
        <p:nvSpPr>
          <p:cNvPr id="13" name="矩形 1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258708" y="5291447"/>
            <a:ext cx="3441290" cy="246221"/>
          </a:xfrm>
          <a:prstGeom prst="rect">
            <a:avLst/>
          </a:prstGeom>
        </p:spPr>
        <p:txBody>
          <a:bodyPr wrap="square">
            <a:spAutoFit/>
          </a:bodyPr>
          <a:lstStyle/>
          <a:p>
            <a:r>
              <a:rPr lang="en-US" altLang="zh-CN" sz="1000" dirty="0">
                <a:solidFill>
                  <a:schemeClr val="accent1"/>
                </a:solidFill>
                <a:cs typeface="+mn-ea"/>
                <a:sym typeface="+mn-lt"/>
              </a:rPr>
              <a:t>Other Information</a:t>
            </a:r>
          </a:p>
        </p:txBody>
      </p:sp>
      <p:sp>
        <p:nvSpPr>
          <p:cNvPr id="15" name="文本框 14"/>
          <p:cNvSpPr txBox="1"/>
          <p:nvPr/>
        </p:nvSpPr>
        <p:spPr>
          <a:xfrm>
            <a:off x="2545298" y="2839063"/>
            <a:ext cx="1005403" cy="584775"/>
          </a:xfrm>
          <a:prstGeom prst="rect">
            <a:avLst/>
          </a:prstGeom>
          <a:noFill/>
        </p:spPr>
        <p:txBody>
          <a:bodyPr wrap="none" rtlCol="0">
            <a:spAutoFit/>
          </a:bodyPr>
          <a:lstStyle/>
          <a:p>
            <a:pPr algn="ctr"/>
            <a:r>
              <a:rPr lang="zh-CN" altLang="en-US" sz="3200" b="1" dirty="0">
                <a:solidFill>
                  <a:schemeClr val="bg1"/>
                </a:solidFill>
                <a:cs typeface="+mn-ea"/>
                <a:sym typeface="+mn-lt"/>
              </a:rPr>
              <a:t>目录</a:t>
            </a:r>
          </a:p>
        </p:txBody>
      </p:sp>
      <p:sp>
        <p:nvSpPr>
          <p:cNvPr id="16" name="矩形 1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662545" y="3515370"/>
            <a:ext cx="2770910" cy="461665"/>
          </a:xfrm>
          <a:prstGeom prst="rect">
            <a:avLst/>
          </a:prstGeom>
        </p:spPr>
        <p:txBody>
          <a:bodyPr wrap="square">
            <a:spAutoFit/>
          </a:bodyPr>
          <a:lstStyle/>
          <a:p>
            <a:pPr algn="ctr"/>
            <a:r>
              <a:rPr lang="en-US" altLang="zh-CN" sz="2400" b="1" dirty="0" smtClean="0">
                <a:solidFill>
                  <a:schemeClr val="bg1"/>
                </a:solidFill>
                <a:cs typeface="+mn-ea"/>
                <a:sym typeface="+mn-lt"/>
              </a:rPr>
              <a:t>CONTNETS</a:t>
            </a:r>
          </a:p>
        </p:txBody>
      </p:sp>
      <p:sp>
        <p:nvSpPr>
          <p:cNvPr id="19" name="矩形 1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276882" y="3532980"/>
            <a:ext cx="3782382" cy="444242"/>
          </a:xfrm>
          <a:prstGeom prst="rect">
            <a:avLst/>
          </a:prstGeom>
        </p:spPr>
        <p:txBody>
          <a:bodyPr wrap="square" anchor="ctr" anchorCtr="0">
            <a:noAutofit/>
          </a:bodyPr>
          <a:lstStyle/>
          <a:p>
            <a:pPr algn="ctr"/>
            <a:endParaRPr lang="zh-CN" altLang="en-US" sz="1400" dirty="0">
              <a:solidFill>
                <a:schemeClr val="tx2"/>
              </a:solidFill>
              <a:cs typeface="+mn-ea"/>
              <a:sym typeface="+mn-lt"/>
            </a:endParaRPr>
          </a:p>
        </p:txBody>
      </p:sp>
      <p:grpSp>
        <p:nvGrpSpPr>
          <p:cNvPr id="20" name="组合 19"/>
          <p:cNvGrpSpPr/>
          <p:nvPr/>
        </p:nvGrpSpPr>
        <p:grpSpPr>
          <a:xfrm>
            <a:off x="2610678" y="3429000"/>
            <a:ext cx="874644" cy="0"/>
            <a:chOff x="5625548" y="3867892"/>
            <a:chExt cx="874644" cy="0"/>
          </a:xfrm>
        </p:grpSpPr>
        <p:cxnSp>
          <p:nvCxnSpPr>
            <p:cNvPr id="21" name="直接连接符 20"/>
            <p:cNvCxnSpPr/>
            <p:nvPr/>
          </p:nvCxnSpPr>
          <p:spPr>
            <a:xfrm>
              <a:off x="5625548"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843428"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061306"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280749"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7" name="Oval 65_1"/>
          <p:cNvSpPr/>
          <p:nvPr/>
        </p:nvSpPr>
        <p:spPr>
          <a:xfrm>
            <a:off x="2014331" y="2395330"/>
            <a:ext cx="2067340" cy="2067340"/>
          </a:xfrm>
          <a:prstGeom prst="ellipse">
            <a:avLst/>
          </a:prstGeom>
          <a:noFill/>
          <a:ln w="254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661211031"/>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5907" y="537556"/>
            <a:ext cx="7142881" cy="693921"/>
            <a:chOff x="935907" y="537556"/>
            <a:chExt cx="7142881" cy="693921"/>
          </a:xfrm>
        </p:grpSpPr>
        <p:sp>
          <p:nvSpPr>
            <p:cNvPr id="20"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清算结算子系统</a:t>
              </a:r>
              <a:endParaRPr lang="en-US" sz="2400" dirty="0">
                <a:solidFill>
                  <a:schemeClr val="tx2"/>
                </a:solidFill>
                <a:cs typeface="+mn-ea"/>
                <a:sym typeface="+mn-lt"/>
              </a:endParaRPr>
            </a:p>
          </p:txBody>
        </p:sp>
        <p:sp>
          <p:nvSpPr>
            <p:cNvPr id="21"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Clearing and settlement</a:t>
              </a:r>
            </a:p>
          </p:txBody>
        </p:sp>
        <p:sp>
          <p:nvSpPr>
            <p:cNvPr id="2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2" name="TextBox 1"/>
          <p:cNvSpPr txBox="1"/>
          <p:nvPr/>
        </p:nvSpPr>
        <p:spPr>
          <a:xfrm>
            <a:off x="338664" y="1565730"/>
            <a:ext cx="2915557" cy="2613023"/>
          </a:xfrm>
          <a:prstGeom prst="rect">
            <a:avLst/>
          </a:prstGeom>
          <a:noFill/>
        </p:spPr>
        <p:txBody>
          <a:bodyPr wrap="square" rtlCol="0">
            <a:spAutoFit/>
          </a:bodyPr>
          <a:lstStyle/>
          <a:p>
            <a:pPr marL="285750" indent="-285750">
              <a:lnSpc>
                <a:spcPct val="130000"/>
              </a:lnSpc>
              <a:buFont typeface="Arial" pitchFamily="34" charset="0"/>
              <a:buChar char="•"/>
            </a:pPr>
            <a:r>
              <a:rPr lang="zh-CN" altLang="en-US" dirty="0"/>
              <a:t>票交</a:t>
            </a:r>
            <a:r>
              <a:rPr lang="zh-CN" altLang="en-US" dirty="0" smtClean="0"/>
              <a:t>所资金账户状态变更通知（</a:t>
            </a:r>
            <a:r>
              <a:rPr lang="en-US" altLang="zh-CN" dirty="0" smtClean="0"/>
              <a:t>CAS008）</a:t>
            </a:r>
          </a:p>
          <a:p>
            <a:pPr marL="285750" indent="-285750">
              <a:lnSpc>
                <a:spcPct val="130000"/>
              </a:lnSpc>
              <a:buFont typeface="Arial" pitchFamily="34" charset="0"/>
              <a:buChar char="•"/>
            </a:pPr>
            <a:r>
              <a:rPr lang="zh-CN" altLang="en-US" dirty="0"/>
              <a:t>票交</a:t>
            </a:r>
            <a:r>
              <a:rPr lang="zh-CN" altLang="en-US" dirty="0" smtClean="0"/>
              <a:t>所资金账户入金通知（</a:t>
            </a:r>
            <a:r>
              <a:rPr lang="en-US" altLang="zh-CN" dirty="0" smtClean="0"/>
              <a:t>CAS012）</a:t>
            </a:r>
          </a:p>
          <a:p>
            <a:pPr marL="285750" indent="-285750">
              <a:lnSpc>
                <a:spcPct val="130000"/>
              </a:lnSpc>
              <a:buFont typeface="Arial" pitchFamily="34" charset="0"/>
              <a:buChar char="•"/>
            </a:pPr>
            <a:r>
              <a:rPr lang="zh-CN" altLang="en-US" dirty="0"/>
              <a:t>票交</a:t>
            </a:r>
            <a:r>
              <a:rPr lang="zh-CN" altLang="en-US" dirty="0" smtClean="0"/>
              <a:t>所自建账户结息通知（</a:t>
            </a:r>
            <a:r>
              <a:rPr lang="en-US" altLang="zh-CN" dirty="0" smtClean="0"/>
              <a:t>CAS013）</a:t>
            </a:r>
          </a:p>
          <a:p>
            <a:pPr marL="285750" indent="-285750">
              <a:lnSpc>
                <a:spcPct val="130000"/>
              </a:lnSpc>
              <a:buFont typeface="Arial" pitchFamily="34" charset="0"/>
              <a:buChar char="•"/>
            </a:pPr>
            <a:endParaRPr lang="zh-CN" altLang="en-US" dirty="0"/>
          </a:p>
        </p:txBody>
      </p:sp>
      <p:sp>
        <p:nvSpPr>
          <p:cNvPr id="5" name="TextBox 4"/>
          <p:cNvSpPr txBox="1"/>
          <p:nvPr/>
        </p:nvSpPr>
        <p:spPr>
          <a:xfrm>
            <a:off x="3292320" y="5379534"/>
            <a:ext cx="8632980" cy="652486"/>
          </a:xfrm>
          <a:prstGeom prst="rect">
            <a:avLst/>
          </a:prstGeom>
          <a:noFill/>
        </p:spPr>
        <p:txBody>
          <a:bodyPr wrap="square" rtlCol="0">
            <a:spAutoFit/>
          </a:bodyPr>
          <a:lstStyle/>
          <a:p>
            <a:pPr marL="285750" indent="-285750">
              <a:lnSpc>
                <a:spcPct val="130000"/>
              </a:lnSpc>
              <a:buFont typeface="Wingdings" pitchFamily="2" charset="2"/>
              <a:buChar char="n"/>
            </a:pPr>
            <a:r>
              <a:rPr lang="zh-CN" altLang="en-US" sz="1400" dirty="0" smtClean="0">
                <a:solidFill>
                  <a:srgbClr val="3A8BC1"/>
                </a:solidFill>
              </a:rPr>
              <a:t>核心交易子系统是仿真模拟测试行与他行进行资金账户的管理，而其他交易后相应的结算清算功能由票据业务处理后通过后台自动触发。</a:t>
            </a:r>
            <a:endParaRPr lang="zh-CN" altLang="en-US" sz="1400" dirty="0">
              <a:solidFill>
                <a:srgbClr val="3A8BC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960" y="1895930"/>
            <a:ext cx="8539240" cy="3278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8921551"/>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5907" y="537556"/>
            <a:ext cx="7142881" cy="693921"/>
            <a:chOff x="935907" y="537556"/>
            <a:chExt cx="7142881" cy="693921"/>
          </a:xfrm>
        </p:grpSpPr>
        <p:sp>
          <p:nvSpPr>
            <p:cNvPr id="20"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a:solidFill>
                    <a:schemeClr val="tx2"/>
                  </a:solidFill>
                  <a:cs typeface="+mn-ea"/>
                  <a:sym typeface="+mn-lt"/>
                </a:rPr>
                <a:t>通用信息类报文</a:t>
              </a:r>
              <a:endParaRPr lang="en-US" sz="2400" dirty="0">
                <a:solidFill>
                  <a:schemeClr val="tx2"/>
                </a:solidFill>
                <a:cs typeface="+mn-ea"/>
                <a:sym typeface="+mn-lt"/>
              </a:endParaRPr>
            </a:p>
          </p:txBody>
        </p:sp>
        <p:sp>
          <p:nvSpPr>
            <p:cNvPr id="21"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General information</a:t>
              </a:r>
            </a:p>
          </p:txBody>
        </p:sp>
        <p:sp>
          <p:nvSpPr>
            <p:cNvPr id="2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2" name="TextBox 1"/>
          <p:cNvSpPr txBox="1"/>
          <p:nvPr/>
        </p:nvSpPr>
        <p:spPr>
          <a:xfrm>
            <a:off x="694607" y="1631044"/>
            <a:ext cx="2610757" cy="783420"/>
          </a:xfrm>
          <a:prstGeom prst="rect">
            <a:avLst/>
          </a:prstGeom>
          <a:noFill/>
        </p:spPr>
        <p:txBody>
          <a:bodyPr wrap="square" rtlCol="0">
            <a:spAutoFit/>
          </a:bodyPr>
          <a:lstStyle/>
          <a:p>
            <a:pPr marL="285750" indent="-285750">
              <a:lnSpc>
                <a:spcPct val="130000"/>
              </a:lnSpc>
              <a:buFont typeface="Arial" pitchFamily="34" charset="0"/>
              <a:buChar char="•"/>
            </a:pPr>
            <a:r>
              <a:rPr lang="zh-CN" altLang="en-US" dirty="0" smtClean="0">
                <a:solidFill>
                  <a:schemeClr val="bg1">
                    <a:lumMod val="50000"/>
                  </a:schemeClr>
                </a:solidFill>
              </a:rPr>
              <a:t>通用</a:t>
            </a:r>
            <a:r>
              <a:rPr lang="zh-CN" altLang="en-US" dirty="0">
                <a:solidFill>
                  <a:schemeClr val="bg1">
                    <a:lumMod val="50000"/>
                  </a:schemeClr>
                </a:solidFill>
              </a:rPr>
              <a:t>业务</a:t>
            </a:r>
            <a:r>
              <a:rPr lang="zh-CN" altLang="en-US" dirty="0" smtClean="0">
                <a:solidFill>
                  <a:schemeClr val="bg1">
                    <a:lumMod val="50000"/>
                  </a:schemeClr>
                </a:solidFill>
              </a:rPr>
              <a:t>撤销</a:t>
            </a:r>
            <a:r>
              <a:rPr lang="en-US" altLang="zh-CN" dirty="0" smtClean="0">
                <a:solidFill>
                  <a:schemeClr val="bg1">
                    <a:lumMod val="50000"/>
                  </a:schemeClr>
                </a:solidFill>
              </a:rPr>
              <a:t>(</a:t>
            </a:r>
            <a:r>
              <a:rPr lang="en-US" altLang="zh-CN" dirty="0">
                <a:solidFill>
                  <a:schemeClr val="bg1">
                    <a:lumMod val="50000"/>
                  </a:schemeClr>
                </a:solidFill>
              </a:rPr>
              <a:t>CIM002</a:t>
            </a:r>
            <a:r>
              <a:rPr lang="en-US" altLang="zh-CN" dirty="0" smtClean="0">
                <a:solidFill>
                  <a:schemeClr val="bg1">
                    <a:lumMod val="50000"/>
                  </a:schemeClr>
                </a:solidFill>
              </a:rPr>
              <a:t>)</a:t>
            </a:r>
            <a:endParaRPr lang="en-US" altLang="zh-CN" dirty="0">
              <a:solidFill>
                <a:schemeClr val="bg1">
                  <a:lumMod val="50000"/>
                </a:schemeClr>
              </a:solidFill>
            </a:endParaRPr>
          </a:p>
        </p:txBody>
      </p:sp>
      <p:sp>
        <p:nvSpPr>
          <p:cNvPr id="5" name="TextBox 4"/>
          <p:cNvSpPr txBox="1"/>
          <p:nvPr/>
        </p:nvSpPr>
        <p:spPr>
          <a:xfrm>
            <a:off x="3279946" y="5430334"/>
            <a:ext cx="8492954" cy="372410"/>
          </a:xfrm>
          <a:prstGeom prst="rect">
            <a:avLst/>
          </a:prstGeom>
          <a:noFill/>
        </p:spPr>
        <p:txBody>
          <a:bodyPr wrap="square" rtlCol="0">
            <a:spAutoFit/>
          </a:bodyPr>
          <a:lstStyle/>
          <a:p>
            <a:pPr marL="285750" indent="-285750">
              <a:lnSpc>
                <a:spcPct val="130000"/>
              </a:lnSpc>
              <a:buFont typeface="Wingdings" pitchFamily="2" charset="2"/>
              <a:buChar char="n"/>
            </a:pPr>
            <a:r>
              <a:rPr lang="zh-CN" altLang="en-US" sz="1400" dirty="0">
                <a:solidFill>
                  <a:srgbClr val="3A8BC1"/>
                </a:solidFill>
              </a:rPr>
              <a:t>通用信息类报文是</a:t>
            </a:r>
            <a:r>
              <a:rPr lang="zh-CN" altLang="en-US" sz="1400" dirty="0" smtClean="0">
                <a:solidFill>
                  <a:srgbClr val="3A8BC1"/>
                </a:solidFill>
              </a:rPr>
              <a:t>仿真模拟对手行进行通用业务的撤销和模拟票交所向测试行回复或转发通用信息报文</a:t>
            </a:r>
            <a:endParaRPr lang="zh-CN" altLang="en-US" sz="1400" dirty="0">
              <a:solidFill>
                <a:srgbClr val="3A8BC1"/>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4221" y="1900238"/>
            <a:ext cx="8835093" cy="3268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4578713"/>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5907" y="537556"/>
            <a:ext cx="7142881" cy="693921"/>
            <a:chOff x="935907" y="537556"/>
            <a:chExt cx="7142881" cy="693921"/>
          </a:xfrm>
        </p:grpSpPr>
        <p:sp>
          <p:nvSpPr>
            <p:cNvPr id="20"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公告控制报文</a:t>
              </a:r>
              <a:endParaRPr lang="en-US" sz="2400" dirty="0">
                <a:solidFill>
                  <a:schemeClr val="tx2"/>
                </a:solidFill>
                <a:cs typeface="+mn-ea"/>
                <a:sym typeface="+mn-lt"/>
              </a:endParaRPr>
            </a:p>
          </p:txBody>
        </p:sp>
        <p:sp>
          <p:nvSpPr>
            <p:cNvPr id="21"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Public control</a:t>
              </a:r>
            </a:p>
          </p:txBody>
        </p:sp>
        <p:sp>
          <p:nvSpPr>
            <p:cNvPr id="2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2" name="TextBox 1"/>
          <p:cNvSpPr txBox="1"/>
          <p:nvPr/>
        </p:nvSpPr>
        <p:spPr>
          <a:xfrm>
            <a:off x="477121" y="1364344"/>
            <a:ext cx="3283857" cy="5133713"/>
          </a:xfrm>
          <a:prstGeom prst="rect">
            <a:avLst/>
          </a:prstGeom>
          <a:noFill/>
        </p:spPr>
        <p:txBody>
          <a:bodyPr wrap="square" rtlCol="0">
            <a:spAutoFit/>
          </a:bodyPr>
          <a:lstStyle/>
          <a:p>
            <a:pPr marL="285750" indent="-285750">
              <a:lnSpc>
                <a:spcPct val="130000"/>
              </a:lnSpc>
              <a:buFont typeface="Arial" pitchFamily="34" charset="0"/>
              <a:buChar char="•"/>
            </a:pPr>
            <a:r>
              <a:rPr lang="zh-CN" altLang="en-US" dirty="0"/>
              <a:t>营业日调整</a:t>
            </a:r>
            <a:r>
              <a:rPr lang="zh-CN" altLang="en-US" dirty="0" smtClean="0"/>
              <a:t>通知（</a:t>
            </a:r>
            <a:r>
              <a:rPr lang="en-US" altLang="zh-CN" dirty="0"/>
              <a:t>CCM001</a:t>
            </a:r>
            <a:r>
              <a:rPr lang="zh-CN" altLang="en-US" dirty="0"/>
              <a:t>）</a:t>
            </a:r>
          </a:p>
          <a:p>
            <a:pPr marL="285750" indent="-285750">
              <a:lnSpc>
                <a:spcPct val="130000"/>
              </a:lnSpc>
              <a:buFont typeface="Arial" pitchFamily="34" charset="0"/>
              <a:buChar char="•"/>
            </a:pPr>
            <a:r>
              <a:rPr lang="zh-CN" altLang="en-US" dirty="0"/>
              <a:t>基础数据</a:t>
            </a:r>
            <a:r>
              <a:rPr lang="zh-CN" altLang="en-US" dirty="0" smtClean="0"/>
              <a:t>变更通知（</a:t>
            </a:r>
            <a:r>
              <a:rPr lang="en-US" altLang="zh-CN" dirty="0"/>
              <a:t>CCM002</a:t>
            </a:r>
            <a:r>
              <a:rPr lang="zh-CN" altLang="en-US" dirty="0"/>
              <a:t>）</a:t>
            </a:r>
          </a:p>
          <a:p>
            <a:pPr marL="285750" indent="-285750">
              <a:lnSpc>
                <a:spcPct val="130000"/>
              </a:lnSpc>
              <a:buFont typeface="Arial" pitchFamily="34" charset="0"/>
              <a:buChar char="•"/>
            </a:pPr>
            <a:r>
              <a:rPr lang="zh-CN" altLang="en-US" dirty="0"/>
              <a:t>支付系统行名行号</a:t>
            </a:r>
            <a:r>
              <a:rPr lang="zh-CN" altLang="en-US" dirty="0" smtClean="0"/>
              <a:t>变更（</a:t>
            </a:r>
            <a:r>
              <a:rPr lang="en-US" altLang="zh-CN" dirty="0"/>
              <a:t>CCM003</a:t>
            </a:r>
            <a:r>
              <a:rPr lang="zh-CN" altLang="en-US" dirty="0"/>
              <a:t>）</a:t>
            </a:r>
          </a:p>
          <a:p>
            <a:pPr marL="285750" indent="-285750">
              <a:lnSpc>
                <a:spcPct val="130000"/>
              </a:lnSpc>
              <a:buFont typeface="Arial" pitchFamily="34" charset="0"/>
              <a:buChar char="•"/>
            </a:pPr>
            <a:r>
              <a:rPr lang="zh-CN" altLang="en-US" b="1" dirty="0"/>
              <a:t>系统状态变更</a:t>
            </a:r>
            <a:r>
              <a:rPr lang="zh-CN" altLang="en-US" b="1" dirty="0" smtClean="0"/>
              <a:t>通知</a:t>
            </a:r>
            <a:r>
              <a:rPr lang="zh-CN" altLang="en-US" dirty="0" smtClean="0"/>
              <a:t>（</a:t>
            </a:r>
            <a:r>
              <a:rPr lang="en-US" altLang="zh-CN" dirty="0"/>
              <a:t>CCM004</a:t>
            </a:r>
            <a:r>
              <a:rPr lang="zh-CN" altLang="en-US" dirty="0"/>
              <a:t>）</a:t>
            </a:r>
          </a:p>
          <a:p>
            <a:pPr marL="285750" indent="-285750">
              <a:lnSpc>
                <a:spcPct val="130000"/>
              </a:lnSpc>
              <a:buFont typeface="Arial" pitchFamily="34" charset="0"/>
              <a:buChar char="•"/>
            </a:pPr>
            <a:r>
              <a:rPr lang="zh-CN" altLang="en-US" dirty="0" smtClean="0"/>
              <a:t>强制退出</a:t>
            </a:r>
            <a:r>
              <a:rPr lang="zh-CN" altLang="en-US" dirty="0"/>
              <a:t>登录</a:t>
            </a:r>
            <a:r>
              <a:rPr lang="zh-CN" altLang="en-US" dirty="0" smtClean="0"/>
              <a:t>通知（</a:t>
            </a:r>
            <a:r>
              <a:rPr lang="en-US" altLang="zh-CN" dirty="0"/>
              <a:t>CCM007</a:t>
            </a:r>
            <a:r>
              <a:rPr lang="zh-CN" altLang="en-US" dirty="0"/>
              <a:t>）</a:t>
            </a:r>
          </a:p>
          <a:p>
            <a:pPr marL="285750" indent="-285750">
              <a:lnSpc>
                <a:spcPct val="130000"/>
              </a:lnSpc>
              <a:buFont typeface="Arial" pitchFamily="34" charset="0"/>
              <a:buChar char="•"/>
            </a:pPr>
            <a:r>
              <a:rPr lang="zh-CN" altLang="en-US" dirty="0"/>
              <a:t>自由格式信息报文（</a:t>
            </a:r>
            <a:r>
              <a:rPr lang="en-US" altLang="zh-CN" dirty="0"/>
              <a:t>CCM008</a:t>
            </a:r>
            <a:r>
              <a:rPr lang="zh-CN" altLang="en-US" dirty="0"/>
              <a:t>）</a:t>
            </a:r>
          </a:p>
          <a:p>
            <a:pPr marL="285750" indent="-285750">
              <a:lnSpc>
                <a:spcPct val="130000"/>
              </a:lnSpc>
              <a:buFont typeface="Arial" pitchFamily="34" charset="0"/>
              <a:buChar char="•"/>
            </a:pPr>
            <a:r>
              <a:rPr lang="zh-CN" altLang="en-US" dirty="0"/>
              <a:t>业务查询报文（</a:t>
            </a:r>
            <a:r>
              <a:rPr lang="en-US" altLang="zh-CN" dirty="0"/>
              <a:t>CCM009</a:t>
            </a:r>
            <a:r>
              <a:rPr lang="zh-CN" altLang="en-US" dirty="0"/>
              <a:t>）</a:t>
            </a:r>
          </a:p>
          <a:p>
            <a:pPr marL="285750" indent="-285750">
              <a:lnSpc>
                <a:spcPct val="130000"/>
              </a:lnSpc>
              <a:buFont typeface="Arial" pitchFamily="34" charset="0"/>
              <a:buChar char="•"/>
            </a:pPr>
            <a:r>
              <a:rPr lang="zh-CN" altLang="en-US" dirty="0" smtClean="0"/>
              <a:t>数字</a:t>
            </a:r>
            <a:r>
              <a:rPr lang="zh-CN" altLang="en-US" dirty="0"/>
              <a:t>证书绑定通知报文（</a:t>
            </a:r>
            <a:r>
              <a:rPr lang="en-US" altLang="zh-CN" dirty="0"/>
              <a:t>CCM013</a:t>
            </a:r>
            <a:r>
              <a:rPr lang="zh-CN" altLang="en-US" dirty="0"/>
              <a:t>）</a:t>
            </a:r>
          </a:p>
        </p:txBody>
      </p:sp>
      <p:sp>
        <p:nvSpPr>
          <p:cNvPr id="5" name="TextBox 4"/>
          <p:cNvSpPr txBox="1"/>
          <p:nvPr/>
        </p:nvSpPr>
        <p:spPr>
          <a:xfrm>
            <a:off x="3615837" y="5401344"/>
            <a:ext cx="8213305" cy="372410"/>
          </a:xfrm>
          <a:prstGeom prst="rect">
            <a:avLst/>
          </a:prstGeom>
          <a:noFill/>
        </p:spPr>
        <p:txBody>
          <a:bodyPr wrap="square" rtlCol="0">
            <a:spAutoFit/>
          </a:bodyPr>
          <a:lstStyle/>
          <a:p>
            <a:pPr marL="285750" indent="-285750">
              <a:lnSpc>
                <a:spcPct val="130000"/>
              </a:lnSpc>
              <a:buFont typeface="Wingdings" pitchFamily="2" charset="2"/>
              <a:buChar char="n"/>
            </a:pPr>
            <a:r>
              <a:rPr lang="zh-CN" altLang="en-US" sz="1400" dirty="0" smtClean="0">
                <a:solidFill>
                  <a:srgbClr val="3A8BC1"/>
                </a:solidFill>
              </a:rPr>
              <a:t>公共控制报文</a:t>
            </a:r>
            <a:r>
              <a:rPr lang="zh-CN" altLang="en-US" sz="1400" dirty="0">
                <a:solidFill>
                  <a:srgbClr val="3A8BC1"/>
                </a:solidFill>
              </a:rPr>
              <a:t>是</a:t>
            </a:r>
            <a:r>
              <a:rPr lang="zh-CN" altLang="en-US" sz="1400" dirty="0" smtClean="0">
                <a:solidFill>
                  <a:srgbClr val="3A8BC1"/>
                </a:solidFill>
              </a:rPr>
              <a:t>仿真模拟模拟票交所向测试行发送公共控制报文进行特殊场景和系统状态进行设置</a:t>
            </a:r>
            <a:endParaRPr lang="zh-CN" altLang="en-US" sz="1400" dirty="0">
              <a:solidFill>
                <a:srgbClr val="3A8BC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1281" y="1929612"/>
            <a:ext cx="7982415" cy="3340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8716887"/>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5907" y="537556"/>
            <a:ext cx="7142881" cy="693921"/>
            <a:chOff x="935907" y="537556"/>
            <a:chExt cx="7142881" cy="693921"/>
          </a:xfrm>
        </p:grpSpPr>
        <p:sp>
          <p:nvSpPr>
            <p:cNvPr id="20"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仿真手工应答</a:t>
              </a:r>
              <a:endParaRPr lang="en-US" sz="2400" dirty="0">
                <a:solidFill>
                  <a:schemeClr val="tx2"/>
                </a:solidFill>
                <a:cs typeface="+mn-ea"/>
                <a:sym typeface="+mn-lt"/>
              </a:endParaRPr>
            </a:p>
          </p:txBody>
        </p:sp>
        <p:sp>
          <p:nvSpPr>
            <p:cNvPr id="21"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Manual response</a:t>
              </a:r>
            </a:p>
          </p:txBody>
        </p:sp>
        <p:sp>
          <p:nvSpPr>
            <p:cNvPr id="2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2" name="TextBox 1"/>
          <p:cNvSpPr txBox="1"/>
          <p:nvPr/>
        </p:nvSpPr>
        <p:spPr>
          <a:xfrm>
            <a:off x="266700" y="1580682"/>
            <a:ext cx="3494278" cy="4413516"/>
          </a:xfrm>
          <a:prstGeom prst="rect">
            <a:avLst/>
          </a:prstGeom>
          <a:noFill/>
        </p:spPr>
        <p:txBody>
          <a:bodyPr wrap="square" rtlCol="0">
            <a:spAutoFit/>
          </a:bodyPr>
          <a:lstStyle/>
          <a:p>
            <a:pPr marL="285750" indent="-285750">
              <a:lnSpc>
                <a:spcPct val="130000"/>
              </a:lnSpc>
              <a:buFont typeface="Arial" pitchFamily="34" charset="0"/>
              <a:buChar char="•"/>
            </a:pPr>
            <a:r>
              <a:rPr lang="zh-CN" altLang="en-US" dirty="0"/>
              <a:t>库存变更申请手工应答</a:t>
            </a:r>
          </a:p>
          <a:p>
            <a:pPr marL="285750" indent="-285750">
              <a:lnSpc>
                <a:spcPct val="130000"/>
              </a:lnSpc>
              <a:buFont typeface="Arial" pitchFamily="34" charset="0"/>
              <a:buChar char="•"/>
            </a:pPr>
            <a:r>
              <a:rPr lang="zh-CN" altLang="en-US" dirty="0"/>
              <a:t>保证增信申请手工应答</a:t>
            </a:r>
          </a:p>
          <a:p>
            <a:pPr marL="285750" indent="-285750">
              <a:lnSpc>
                <a:spcPct val="130000"/>
              </a:lnSpc>
              <a:buFont typeface="Arial" pitchFamily="34" charset="0"/>
              <a:buChar char="•"/>
            </a:pPr>
            <a:r>
              <a:rPr lang="zh-CN" altLang="en-US" dirty="0"/>
              <a:t>付款确认申请手工应答</a:t>
            </a:r>
          </a:p>
          <a:p>
            <a:pPr marL="285750" indent="-285750">
              <a:lnSpc>
                <a:spcPct val="130000"/>
              </a:lnSpc>
              <a:buFont typeface="Arial" pitchFamily="34" charset="0"/>
              <a:buChar char="•"/>
            </a:pPr>
            <a:r>
              <a:rPr lang="zh-CN" altLang="en-US" dirty="0"/>
              <a:t>保证申请手工应答</a:t>
            </a:r>
          </a:p>
          <a:p>
            <a:pPr marL="285750" indent="-285750">
              <a:lnSpc>
                <a:spcPct val="130000"/>
              </a:lnSpc>
              <a:buFont typeface="Arial" pitchFamily="34" charset="0"/>
              <a:buChar char="•"/>
            </a:pPr>
            <a:r>
              <a:rPr lang="zh-CN" altLang="en-US" dirty="0"/>
              <a:t>质押申请手工应答</a:t>
            </a:r>
          </a:p>
          <a:p>
            <a:pPr marL="285750" indent="-285750">
              <a:lnSpc>
                <a:spcPct val="130000"/>
              </a:lnSpc>
              <a:buFont typeface="Arial" pitchFamily="34" charset="0"/>
              <a:buChar char="•"/>
            </a:pPr>
            <a:r>
              <a:rPr lang="zh-CN" altLang="en-US" dirty="0"/>
              <a:t>质押解除申请手工应答</a:t>
            </a:r>
          </a:p>
          <a:p>
            <a:pPr marL="285750" indent="-285750">
              <a:lnSpc>
                <a:spcPct val="130000"/>
              </a:lnSpc>
              <a:buFont typeface="Arial" pitchFamily="34" charset="0"/>
              <a:buChar char="•"/>
            </a:pPr>
            <a:r>
              <a:rPr lang="zh-CN" altLang="en-US" dirty="0"/>
              <a:t>提示付款申请手工应答</a:t>
            </a:r>
          </a:p>
          <a:p>
            <a:pPr marL="285750" indent="-285750">
              <a:lnSpc>
                <a:spcPct val="130000"/>
              </a:lnSpc>
              <a:buFont typeface="Arial" pitchFamily="34" charset="0"/>
              <a:buChar char="•"/>
            </a:pPr>
            <a:r>
              <a:rPr lang="zh-CN" altLang="en-US" dirty="0"/>
              <a:t>追偿申请手工应答</a:t>
            </a:r>
          </a:p>
          <a:p>
            <a:pPr marL="285750" indent="-285750">
              <a:lnSpc>
                <a:spcPct val="130000"/>
              </a:lnSpc>
              <a:buFont typeface="Arial" pitchFamily="34" charset="0"/>
              <a:buChar char="•"/>
            </a:pPr>
            <a:r>
              <a:rPr lang="zh-CN" altLang="en-US" dirty="0"/>
              <a:t>转贴现对话报价手工应答</a:t>
            </a:r>
          </a:p>
          <a:p>
            <a:pPr marL="285750" indent="-285750">
              <a:lnSpc>
                <a:spcPct val="130000"/>
              </a:lnSpc>
              <a:buFont typeface="Arial" pitchFamily="34" charset="0"/>
              <a:buChar char="•"/>
            </a:pPr>
            <a:r>
              <a:rPr lang="zh-CN" altLang="en-US" dirty="0"/>
              <a:t>质押式回购对话报价手工应答</a:t>
            </a:r>
          </a:p>
          <a:p>
            <a:pPr marL="285750" indent="-285750">
              <a:lnSpc>
                <a:spcPct val="130000"/>
              </a:lnSpc>
              <a:buFont typeface="Arial" pitchFamily="34" charset="0"/>
              <a:buChar char="•"/>
            </a:pPr>
            <a:r>
              <a:rPr lang="zh-CN" altLang="en-US" dirty="0"/>
              <a:t>买断式回购对话报价手工应答</a:t>
            </a:r>
          </a:p>
          <a:p>
            <a:pPr marL="285750" indent="-285750">
              <a:lnSpc>
                <a:spcPct val="130000"/>
              </a:lnSpc>
              <a:buFont typeface="Arial" pitchFamily="34" charset="0"/>
              <a:buChar char="•"/>
            </a:pPr>
            <a:r>
              <a:rPr lang="zh-CN" altLang="en-US" dirty="0"/>
              <a:t>业务查询手工应答</a:t>
            </a:r>
          </a:p>
        </p:txBody>
      </p:sp>
      <p:sp>
        <p:nvSpPr>
          <p:cNvPr id="5" name="TextBox 4"/>
          <p:cNvSpPr txBox="1"/>
          <p:nvPr/>
        </p:nvSpPr>
        <p:spPr>
          <a:xfrm>
            <a:off x="3887978" y="5517039"/>
            <a:ext cx="7661684" cy="349776"/>
          </a:xfrm>
          <a:prstGeom prst="rect">
            <a:avLst/>
          </a:prstGeom>
          <a:noFill/>
        </p:spPr>
        <p:txBody>
          <a:bodyPr wrap="square" rtlCol="0">
            <a:spAutoFit/>
          </a:bodyPr>
          <a:lstStyle/>
          <a:p>
            <a:pPr marL="285750" indent="-285750">
              <a:lnSpc>
                <a:spcPct val="130000"/>
              </a:lnSpc>
              <a:buFont typeface="Wingdings" pitchFamily="2" charset="2"/>
              <a:buChar char="n"/>
            </a:pPr>
            <a:r>
              <a:rPr lang="zh-CN" altLang="en-US" sz="1400" dirty="0" smtClean="0">
                <a:solidFill>
                  <a:srgbClr val="3A8BC1"/>
                </a:solidFill>
              </a:rPr>
              <a:t>仿真手工应答是针对某些特殊业务，仿真模拟对手行对某些报文进行特殊的应答</a:t>
            </a:r>
            <a:endParaRPr lang="zh-CN" altLang="en-US" sz="1400" dirty="0">
              <a:solidFill>
                <a:srgbClr val="3A8BC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7178" y="1247277"/>
            <a:ext cx="8230202" cy="3477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7178" y="4843939"/>
            <a:ext cx="42672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3211905"/>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5907" y="537556"/>
            <a:ext cx="7142881" cy="693921"/>
            <a:chOff x="935907" y="537556"/>
            <a:chExt cx="7142881" cy="693921"/>
          </a:xfrm>
        </p:grpSpPr>
        <p:sp>
          <p:nvSpPr>
            <p:cNvPr id="20"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a:solidFill>
                    <a:schemeClr val="tx2"/>
                  </a:solidFill>
                  <a:cs typeface="+mn-ea"/>
                  <a:sym typeface="+mn-lt"/>
                </a:rPr>
                <a:t>仿真信息查询</a:t>
              </a:r>
              <a:endParaRPr lang="en-US" sz="2400" dirty="0">
                <a:solidFill>
                  <a:schemeClr val="tx2"/>
                </a:solidFill>
                <a:cs typeface="+mn-ea"/>
                <a:sym typeface="+mn-lt"/>
              </a:endParaRPr>
            </a:p>
          </p:txBody>
        </p:sp>
        <p:sp>
          <p:nvSpPr>
            <p:cNvPr id="21"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Information </a:t>
              </a:r>
              <a:r>
                <a:rPr lang="en-US" sz="1400" dirty="0">
                  <a:solidFill>
                    <a:schemeClr val="accent1"/>
                  </a:solidFill>
                  <a:cs typeface="+mn-ea"/>
                  <a:sym typeface="+mn-lt"/>
                </a:rPr>
                <a:t>Service</a:t>
              </a:r>
            </a:p>
          </p:txBody>
        </p:sp>
        <p:sp>
          <p:nvSpPr>
            <p:cNvPr id="2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2" name="TextBox 1"/>
          <p:cNvSpPr txBox="1"/>
          <p:nvPr/>
        </p:nvSpPr>
        <p:spPr>
          <a:xfrm>
            <a:off x="573559" y="1382488"/>
            <a:ext cx="2847821" cy="4413516"/>
          </a:xfrm>
          <a:prstGeom prst="rect">
            <a:avLst/>
          </a:prstGeom>
          <a:noFill/>
        </p:spPr>
        <p:txBody>
          <a:bodyPr wrap="square" rtlCol="0">
            <a:spAutoFit/>
          </a:bodyPr>
          <a:lstStyle/>
          <a:p>
            <a:pPr marL="285750" indent="-285750">
              <a:lnSpc>
                <a:spcPct val="130000"/>
              </a:lnSpc>
              <a:buFont typeface="Arial" pitchFamily="34" charset="0"/>
              <a:buChar char="•"/>
            </a:pPr>
            <a:r>
              <a:rPr lang="zh-CN" altLang="en-US" dirty="0"/>
              <a:t>往来报文信息查询</a:t>
            </a:r>
          </a:p>
          <a:p>
            <a:pPr marL="285750" indent="-285750">
              <a:lnSpc>
                <a:spcPct val="130000"/>
              </a:lnSpc>
              <a:buFont typeface="Arial" pitchFamily="34" charset="0"/>
              <a:buChar char="•"/>
            </a:pPr>
            <a:r>
              <a:rPr lang="zh-CN" altLang="en-US" dirty="0"/>
              <a:t>票据信息查询</a:t>
            </a:r>
          </a:p>
          <a:p>
            <a:pPr marL="285750" indent="-285750">
              <a:lnSpc>
                <a:spcPct val="130000"/>
              </a:lnSpc>
              <a:buFont typeface="Arial" pitchFamily="34" charset="0"/>
              <a:buChar char="•"/>
            </a:pPr>
            <a:r>
              <a:rPr lang="zh-CN" altLang="en-US" dirty="0"/>
              <a:t>票据影像信息查询</a:t>
            </a:r>
          </a:p>
          <a:p>
            <a:pPr marL="285750" indent="-285750">
              <a:lnSpc>
                <a:spcPct val="130000"/>
              </a:lnSpc>
              <a:buFont typeface="Arial" pitchFamily="34" charset="0"/>
              <a:buChar char="•"/>
            </a:pPr>
            <a:r>
              <a:rPr lang="zh-CN" altLang="en-US" dirty="0"/>
              <a:t>票据托管账户信息查询</a:t>
            </a:r>
          </a:p>
          <a:p>
            <a:pPr marL="285750" indent="-285750">
              <a:lnSpc>
                <a:spcPct val="130000"/>
              </a:lnSpc>
              <a:buFont typeface="Arial" pitchFamily="34" charset="0"/>
              <a:buChar char="•"/>
            </a:pPr>
            <a:r>
              <a:rPr lang="zh-CN" altLang="en-US" dirty="0"/>
              <a:t>资金账户信息查询</a:t>
            </a:r>
          </a:p>
          <a:p>
            <a:pPr marL="285750" indent="-285750">
              <a:lnSpc>
                <a:spcPct val="130000"/>
              </a:lnSpc>
              <a:buFont typeface="Arial" pitchFamily="34" charset="0"/>
              <a:buChar char="•"/>
            </a:pPr>
            <a:r>
              <a:rPr lang="zh-CN" altLang="en-US" dirty="0"/>
              <a:t>资金汇总信息查询</a:t>
            </a:r>
          </a:p>
          <a:p>
            <a:pPr marL="285750" indent="-285750">
              <a:lnSpc>
                <a:spcPct val="130000"/>
              </a:lnSpc>
              <a:buFont typeface="Arial" pitchFamily="34" charset="0"/>
              <a:buChar char="•"/>
            </a:pPr>
            <a:r>
              <a:rPr lang="zh-CN" altLang="en-US" dirty="0"/>
              <a:t>资金清算结算信息查询</a:t>
            </a:r>
          </a:p>
          <a:p>
            <a:pPr marL="285750" indent="-285750">
              <a:lnSpc>
                <a:spcPct val="130000"/>
              </a:lnSpc>
              <a:buFont typeface="Arial" pitchFamily="34" charset="0"/>
              <a:buChar char="•"/>
            </a:pPr>
            <a:r>
              <a:rPr lang="zh-CN" altLang="en-US" dirty="0"/>
              <a:t>资金清算结算排队信息查询</a:t>
            </a:r>
          </a:p>
          <a:p>
            <a:pPr marL="285750" indent="-285750">
              <a:lnSpc>
                <a:spcPct val="130000"/>
              </a:lnSpc>
              <a:buFont typeface="Arial" pitchFamily="34" charset="0"/>
              <a:buChar char="•"/>
            </a:pPr>
            <a:r>
              <a:rPr lang="zh-CN" altLang="en-US" dirty="0"/>
              <a:t>报价单信息</a:t>
            </a:r>
            <a:r>
              <a:rPr lang="zh-CN" altLang="en-US" dirty="0" smtClean="0"/>
              <a:t>查询</a:t>
            </a:r>
            <a:endParaRPr lang="en-US" altLang="zh-CN" dirty="0" smtClean="0"/>
          </a:p>
          <a:p>
            <a:pPr marL="285750" indent="-285750">
              <a:lnSpc>
                <a:spcPct val="130000"/>
              </a:lnSpc>
              <a:buFont typeface="Arial" pitchFamily="34" charset="0"/>
              <a:buChar char="•"/>
            </a:pPr>
            <a:r>
              <a:rPr lang="zh-CN" altLang="en-US" dirty="0" smtClean="0"/>
              <a:t>清算账户排队信息查询</a:t>
            </a:r>
            <a:endParaRPr lang="en-US" altLang="zh-CN" dirty="0" smtClean="0"/>
          </a:p>
          <a:p>
            <a:pPr marL="285750" indent="-285750">
              <a:lnSpc>
                <a:spcPct val="130000"/>
              </a:lnSpc>
              <a:buFont typeface="Arial" pitchFamily="34" charset="0"/>
              <a:buChar char="•"/>
            </a:pPr>
            <a:r>
              <a:rPr lang="zh-CN" altLang="en-US" dirty="0"/>
              <a:t>对</a:t>
            </a:r>
            <a:r>
              <a:rPr lang="zh-CN" altLang="en-US" dirty="0" smtClean="0"/>
              <a:t>账文件下载</a:t>
            </a:r>
            <a:endParaRPr lang="zh-CN" altLang="en-US" dirty="0"/>
          </a:p>
        </p:txBody>
      </p:sp>
      <p:sp>
        <p:nvSpPr>
          <p:cNvPr id="5" name="TextBox 4"/>
          <p:cNvSpPr txBox="1"/>
          <p:nvPr/>
        </p:nvSpPr>
        <p:spPr>
          <a:xfrm>
            <a:off x="3608578" y="5471346"/>
            <a:ext cx="7661684" cy="372410"/>
          </a:xfrm>
          <a:prstGeom prst="rect">
            <a:avLst/>
          </a:prstGeom>
          <a:noFill/>
        </p:spPr>
        <p:txBody>
          <a:bodyPr wrap="square" rtlCol="0">
            <a:spAutoFit/>
          </a:bodyPr>
          <a:lstStyle/>
          <a:p>
            <a:pPr marL="285750" indent="-285750">
              <a:lnSpc>
                <a:spcPct val="130000"/>
              </a:lnSpc>
              <a:buFont typeface="Wingdings" pitchFamily="2" charset="2"/>
              <a:buChar char="n"/>
            </a:pPr>
            <a:r>
              <a:rPr lang="zh-CN" altLang="en-US" sz="1400" dirty="0" smtClean="0">
                <a:solidFill>
                  <a:srgbClr val="3A8BC1"/>
                </a:solidFill>
              </a:rPr>
              <a:t>仿真信息查询是为了协助操作员测试而提供的信息查询功能</a:t>
            </a:r>
            <a:endParaRPr lang="zh-CN" altLang="en-US" sz="1400" dirty="0">
              <a:solidFill>
                <a:srgbClr val="3A8BC1"/>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1380" y="1770745"/>
            <a:ext cx="8518679" cy="3603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8078273"/>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925980"/>
            <a:ext cx="12192000" cy="3932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27" name="文本框 26"/>
          <p:cNvSpPr txBox="1"/>
          <p:nvPr/>
        </p:nvSpPr>
        <p:spPr>
          <a:xfrm>
            <a:off x="5078773" y="4314905"/>
            <a:ext cx="2031326" cy="646331"/>
          </a:xfrm>
          <a:prstGeom prst="rect">
            <a:avLst/>
          </a:prstGeom>
          <a:noFill/>
        </p:spPr>
        <p:txBody>
          <a:bodyPr wrap="none" rtlCol="0">
            <a:spAutoFit/>
          </a:bodyPr>
          <a:lstStyle/>
          <a:p>
            <a:pPr algn="ctr"/>
            <a:r>
              <a:rPr lang="zh-CN" altLang="en-US" sz="3600" b="1" dirty="0" smtClean="0">
                <a:solidFill>
                  <a:schemeClr val="tx2"/>
                </a:solidFill>
                <a:cs typeface="+mn-ea"/>
                <a:sym typeface="+mn-lt"/>
              </a:rPr>
              <a:t>其他信息</a:t>
            </a:r>
            <a:endParaRPr lang="zh-CN" altLang="en-US" sz="3600" b="1" dirty="0">
              <a:solidFill>
                <a:schemeClr val="tx2"/>
              </a:solidFill>
              <a:cs typeface="+mn-ea"/>
              <a:sym typeface="+mn-lt"/>
            </a:endParaRPr>
          </a:p>
        </p:txBody>
      </p:sp>
      <p:sp>
        <p:nvSpPr>
          <p:cNvPr id="28" name="矩形 2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101519" y="4961236"/>
            <a:ext cx="5985832" cy="307777"/>
          </a:xfrm>
          <a:prstGeom prst="rect">
            <a:avLst/>
          </a:prstGeom>
        </p:spPr>
        <p:txBody>
          <a:bodyPr wrap="square">
            <a:spAutoFit/>
          </a:bodyPr>
          <a:lstStyle/>
          <a:p>
            <a:pPr algn="ctr"/>
            <a:r>
              <a:rPr lang="en-US" altLang="zh-CN" sz="1400" dirty="0">
                <a:solidFill>
                  <a:schemeClr val="accent1"/>
                </a:solidFill>
                <a:cs typeface="+mn-ea"/>
                <a:sym typeface="+mn-lt"/>
              </a:rPr>
              <a:t>Other </a:t>
            </a:r>
            <a:r>
              <a:rPr lang="en-US" altLang="zh-CN" sz="1400" dirty="0" smtClean="0">
                <a:solidFill>
                  <a:schemeClr val="accent1"/>
                </a:solidFill>
                <a:cs typeface="+mn-ea"/>
                <a:sym typeface="+mn-lt"/>
              </a:rPr>
              <a:t>Information</a:t>
            </a:r>
            <a:endParaRPr lang="en-US" altLang="zh-CN" sz="1400" dirty="0">
              <a:solidFill>
                <a:schemeClr val="accent1"/>
              </a:solidFill>
              <a:cs typeface="+mn-ea"/>
              <a:sym typeface="+mn-lt"/>
            </a:endParaRPr>
          </a:p>
        </p:txBody>
      </p:sp>
      <p:grpSp>
        <p:nvGrpSpPr>
          <p:cNvPr id="11" name="组合 10"/>
          <p:cNvGrpSpPr/>
          <p:nvPr/>
        </p:nvGrpSpPr>
        <p:grpSpPr>
          <a:xfrm>
            <a:off x="4710545" y="1794046"/>
            <a:ext cx="2770910" cy="2341468"/>
            <a:chOff x="2321068" y="-2532462"/>
            <a:chExt cx="2770910" cy="2341468"/>
          </a:xfrm>
        </p:grpSpPr>
        <p:sp>
          <p:nvSpPr>
            <p:cNvPr id="13" name="Freeform 6"/>
            <p:cNvSpPr>
              <a:spLocks/>
            </p:cNvSpPr>
            <p:nvPr/>
          </p:nvSpPr>
          <p:spPr bwMode="auto">
            <a:xfrm>
              <a:off x="2548568" y="-2532462"/>
              <a:ext cx="2315910" cy="2341468"/>
            </a:xfrm>
            <a:custGeom>
              <a:avLst/>
              <a:gdLst>
                <a:gd name="T0" fmla="*/ 1203 w 1622"/>
                <a:gd name="T1" fmla="*/ 57 h 1622"/>
                <a:gd name="T2" fmla="*/ 1067 w 1622"/>
                <a:gd name="T3" fmla="*/ 0 h 1622"/>
                <a:gd name="T4" fmla="*/ 555 w 1622"/>
                <a:gd name="T5" fmla="*/ 0 h 1622"/>
                <a:gd name="T6" fmla="*/ 419 w 1622"/>
                <a:gd name="T7" fmla="*/ 57 h 1622"/>
                <a:gd name="T8" fmla="*/ 57 w 1622"/>
                <a:gd name="T9" fmla="*/ 419 h 1622"/>
                <a:gd name="T10" fmla="*/ 0 w 1622"/>
                <a:gd name="T11" fmla="*/ 555 h 1622"/>
                <a:gd name="T12" fmla="*/ 0 w 1622"/>
                <a:gd name="T13" fmla="*/ 1067 h 1622"/>
                <a:gd name="T14" fmla="*/ 57 w 1622"/>
                <a:gd name="T15" fmla="*/ 1204 h 1622"/>
                <a:gd name="T16" fmla="*/ 419 w 1622"/>
                <a:gd name="T17" fmla="*/ 1565 h 1622"/>
                <a:gd name="T18" fmla="*/ 555 w 1622"/>
                <a:gd name="T19" fmla="*/ 1622 h 1622"/>
                <a:gd name="T20" fmla="*/ 1067 w 1622"/>
                <a:gd name="T21" fmla="*/ 1622 h 1622"/>
                <a:gd name="T22" fmla="*/ 1203 w 1622"/>
                <a:gd name="T23" fmla="*/ 1565 h 1622"/>
                <a:gd name="T24" fmla="*/ 1565 w 1622"/>
                <a:gd name="T25" fmla="*/ 1204 h 1622"/>
                <a:gd name="T26" fmla="*/ 1622 w 1622"/>
                <a:gd name="T27" fmla="*/ 1067 h 1622"/>
                <a:gd name="T28" fmla="*/ 1622 w 1622"/>
                <a:gd name="T29" fmla="*/ 555 h 1622"/>
                <a:gd name="T30" fmla="*/ 1565 w 1622"/>
                <a:gd name="T31" fmla="*/ 419 h 1622"/>
                <a:gd name="T32" fmla="*/ 1203 w 1622"/>
                <a:gd name="T33" fmla="*/ 57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2" h="1622">
                  <a:moveTo>
                    <a:pt x="1203" y="57"/>
                  </a:moveTo>
                  <a:cubicBezTo>
                    <a:pt x="1172" y="26"/>
                    <a:pt x="1111" y="0"/>
                    <a:pt x="1067" y="0"/>
                  </a:cubicBezTo>
                  <a:cubicBezTo>
                    <a:pt x="555" y="0"/>
                    <a:pt x="555" y="0"/>
                    <a:pt x="555" y="0"/>
                  </a:cubicBezTo>
                  <a:cubicBezTo>
                    <a:pt x="511" y="0"/>
                    <a:pt x="450" y="26"/>
                    <a:pt x="419" y="57"/>
                  </a:cubicBezTo>
                  <a:cubicBezTo>
                    <a:pt x="57" y="419"/>
                    <a:pt x="57" y="419"/>
                    <a:pt x="57" y="419"/>
                  </a:cubicBezTo>
                  <a:cubicBezTo>
                    <a:pt x="26" y="450"/>
                    <a:pt x="0" y="511"/>
                    <a:pt x="0" y="555"/>
                  </a:cubicBezTo>
                  <a:cubicBezTo>
                    <a:pt x="0" y="1067"/>
                    <a:pt x="0" y="1067"/>
                    <a:pt x="0" y="1067"/>
                  </a:cubicBezTo>
                  <a:cubicBezTo>
                    <a:pt x="0" y="1111"/>
                    <a:pt x="26" y="1173"/>
                    <a:pt x="57" y="1204"/>
                  </a:cubicBezTo>
                  <a:cubicBezTo>
                    <a:pt x="419" y="1565"/>
                    <a:pt x="419" y="1565"/>
                    <a:pt x="419" y="1565"/>
                  </a:cubicBezTo>
                  <a:cubicBezTo>
                    <a:pt x="450" y="1597"/>
                    <a:pt x="511" y="1622"/>
                    <a:pt x="555" y="1622"/>
                  </a:cubicBezTo>
                  <a:cubicBezTo>
                    <a:pt x="1067" y="1622"/>
                    <a:pt x="1067" y="1622"/>
                    <a:pt x="1067" y="1622"/>
                  </a:cubicBezTo>
                  <a:cubicBezTo>
                    <a:pt x="1111" y="1622"/>
                    <a:pt x="1172" y="1597"/>
                    <a:pt x="1203" y="1565"/>
                  </a:cubicBezTo>
                  <a:cubicBezTo>
                    <a:pt x="1565" y="1204"/>
                    <a:pt x="1565" y="1204"/>
                    <a:pt x="1565" y="1204"/>
                  </a:cubicBezTo>
                  <a:cubicBezTo>
                    <a:pt x="1596" y="1173"/>
                    <a:pt x="1622" y="1111"/>
                    <a:pt x="1622" y="1067"/>
                  </a:cubicBezTo>
                  <a:cubicBezTo>
                    <a:pt x="1622" y="555"/>
                    <a:pt x="1622" y="555"/>
                    <a:pt x="1622" y="555"/>
                  </a:cubicBezTo>
                  <a:cubicBezTo>
                    <a:pt x="1622" y="511"/>
                    <a:pt x="1596" y="450"/>
                    <a:pt x="1565" y="419"/>
                  </a:cubicBezTo>
                  <a:lnTo>
                    <a:pt x="1203" y="57"/>
                  </a:lnTo>
                  <a:close/>
                </a:path>
              </a:pathLst>
            </a:custGeom>
            <a:solidFill>
              <a:schemeClr val="bg1"/>
            </a:solidFill>
            <a:ln w="12700" cap="flat">
              <a:solidFill>
                <a:schemeClr val="tx2">
                  <a:lumMod val="50000"/>
                  <a:lumOff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文本框 13"/>
            <p:cNvSpPr txBox="1"/>
            <p:nvPr/>
          </p:nvSpPr>
          <p:spPr>
            <a:xfrm>
              <a:off x="3405799" y="-1951666"/>
              <a:ext cx="601447" cy="584775"/>
            </a:xfrm>
            <a:prstGeom prst="rect">
              <a:avLst/>
            </a:prstGeom>
            <a:noFill/>
          </p:spPr>
          <p:txBody>
            <a:bodyPr wrap="none" rtlCol="0">
              <a:spAutoFit/>
            </a:bodyPr>
            <a:lstStyle/>
            <a:p>
              <a:pPr algn="ctr"/>
              <a:r>
                <a:rPr lang="en-US" altLang="zh-CN" sz="3200" b="1" dirty="0" smtClean="0">
                  <a:solidFill>
                    <a:schemeClr val="accent3"/>
                  </a:solidFill>
                  <a:cs typeface="+mn-ea"/>
                  <a:sym typeface="+mn-lt"/>
                </a:rPr>
                <a:t>03</a:t>
              </a:r>
              <a:endParaRPr lang="zh-CN" altLang="en-US" sz="3200" b="1" dirty="0">
                <a:solidFill>
                  <a:schemeClr val="accent3"/>
                </a:solidFill>
                <a:cs typeface="+mn-ea"/>
                <a:sym typeface="+mn-lt"/>
              </a:endParaRPr>
            </a:p>
          </p:txBody>
        </p:sp>
        <p:sp>
          <p:nvSpPr>
            <p:cNvPr id="15" name="矩形 1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321068" y="-1275359"/>
              <a:ext cx="2770910" cy="461665"/>
            </a:xfrm>
            <a:prstGeom prst="rect">
              <a:avLst/>
            </a:prstGeom>
          </p:spPr>
          <p:txBody>
            <a:bodyPr wrap="square">
              <a:spAutoFit/>
            </a:bodyPr>
            <a:lstStyle/>
            <a:p>
              <a:pPr algn="ctr"/>
              <a:r>
                <a:rPr lang="en-US" altLang="zh-CN" sz="2400" b="1" dirty="0" smtClean="0">
                  <a:solidFill>
                    <a:schemeClr val="tx2"/>
                  </a:solidFill>
                  <a:cs typeface="+mn-ea"/>
                  <a:sym typeface="+mn-lt"/>
                </a:rPr>
                <a:t>THE PART</a:t>
              </a:r>
            </a:p>
          </p:txBody>
        </p:sp>
        <p:grpSp>
          <p:nvGrpSpPr>
            <p:cNvPr id="16" name="组合 15"/>
            <p:cNvGrpSpPr/>
            <p:nvPr/>
          </p:nvGrpSpPr>
          <p:grpSpPr>
            <a:xfrm>
              <a:off x="3269201" y="-1361729"/>
              <a:ext cx="874644" cy="0"/>
              <a:chOff x="5625548" y="3867892"/>
              <a:chExt cx="874644" cy="0"/>
            </a:xfrm>
          </p:grpSpPr>
          <p:cxnSp>
            <p:nvCxnSpPr>
              <p:cNvPr id="17" name="直接连接符 16"/>
              <p:cNvCxnSpPr/>
              <p:nvPr/>
            </p:nvCxnSpPr>
            <p:spPr>
              <a:xfrm>
                <a:off x="5625548" y="3867892"/>
                <a:ext cx="21944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43428"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61306" y="3867892"/>
                <a:ext cx="21944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280749"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1" name="Oval 65_1"/>
            <p:cNvSpPr/>
            <p:nvPr/>
          </p:nvSpPr>
          <p:spPr>
            <a:xfrm>
              <a:off x="2672854" y="-2395399"/>
              <a:ext cx="2067340" cy="20673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513975360"/>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935907" y="4216667"/>
            <a:ext cx="6854049" cy="492438"/>
          </a:xfrm>
          <a:prstGeom prst="rect">
            <a:avLst/>
          </a:prstGeom>
          <a:noFill/>
        </p:spPr>
        <p:txBody>
          <a:bodyPr wrap="square" lIns="121917" tIns="60958" rIns="121917" bIns="60958" rtlCol="0">
            <a:spAutoFit/>
          </a:bodyPr>
          <a:lstStyle/>
          <a:p>
            <a:r>
              <a:rPr lang="zh-CN" altLang="en-US" sz="2400" dirty="0" smtClean="0">
                <a:solidFill>
                  <a:srgbClr val="3A8BC1"/>
                </a:solidFill>
                <a:latin typeface="Agency FB" pitchFamily="34" charset="0"/>
                <a:ea typeface="+mj-ea"/>
              </a:rPr>
              <a:t>体验地址：</a:t>
            </a:r>
            <a:r>
              <a:rPr lang="en-US" altLang="zh-CN" sz="2400" dirty="0" smtClean="0">
                <a:solidFill>
                  <a:srgbClr val="3A8BC1"/>
                </a:solidFill>
                <a:latin typeface="Agency FB" pitchFamily="34" charset="0"/>
                <a:ea typeface="+mj-ea"/>
              </a:rPr>
              <a:t>http</a:t>
            </a:r>
            <a:r>
              <a:rPr lang="en-US" altLang="zh-CN" sz="2400" dirty="0">
                <a:solidFill>
                  <a:srgbClr val="3A8BC1"/>
                </a:solidFill>
                <a:latin typeface="Agency FB" pitchFamily="34" charset="0"/>
                <a:ea typeface="+mj-ea"/>
              </a:rPr>
              <a:t>://</a:t>
            </a:r>
            <a:r>
              <a:rPr lang="en-US" altLang="zh-CN" sz="2400" dirty="0">
                <a:solidFill>
                  <a:srgbClr val="0F66B0"/>
                </a:solidFill>
                <a:latin typeface="Agency FB" pitchFamily="34" charset="0"/>
                <a:ea typeface="+mj-ea"/>
                <a:hlinkClick r:id="rId2"/>
              </a:rPr>
              <a:t>119.23.133.128:8080</a:t>
            </a:r>
            <a:r>
              <a:rPr lang="en-US" altLang="zh-CN" sz="2400" dirty="0">
                <a:solidFill>
                  <a:srgbClr val="0F66B0"/>
                </a:solidFill>
                <a:latin typeface="Agency FB" pitchFamily="34" charset="0"/>
                <a:ea typeface="+mj-ea"/>
              </a:rPr>
              <a:t>/</a:t>
            </a:r>
            <a:endParaRPr lang="zh-CN" altLang="en-US" sz="2400" dirty="0">
              <a:solidFill>
                <a:srgbClr val="0F66B0"/>
              </a:solidFill>
              <a:latin typeface="Agency FB" pitchFamily="34" charset="0"/>
              <a:ea typeface="+mj-ea"/>
            </a:endParaRPr>
          </a:p>
        </p:txBody>
      </p:sp>
      <p:pic>
        <p:nvPicPr>
          <p:cNvPr id="29" name="Picture 3" descr="C:\Users\gpaybank\Desktop\进入界面.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233"/>
          <a:stretch>
            <a:fillRect/>
          </a:stretch>
        </p:blipFill>
        <p:spPr bwMode="auto">
          <a:xfrm>
            <a:off x="6232529" y="2126202"/>
            <a:ext cx="5492725" cy="277449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935907" y="537556"/>
            <a:ext cx="7142881" cy="693921"/>
            <a:chOff x="935907" y="537556"/>
            <a:chExt cx="7142881" cy="693921"/>
          </a:xfrm>
        </p:grpSpPr>
        <p:sp>
          <p:nvSpPr>
            <p:cNvPr id="13"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a:solidFill>
                    <a:schemeClr val="tx2"/>
                  </a:solidFill>
                  <a:cs typeface="+mn-ea"/>
                  <a:sym typeface="+mn-lt"/>
                </a:rPr>
                <a:t>银</a:t>
              </a:r>
              <a:r>
                <a:rPr lang="zh-CN" altLang="en-US" sz="2400" dirty="0" smtClean="0">
                  <a:solidFill>
                    <a:schemeClr val="tx2"/>
                  </a:solidFill>
                  <a:cs typeface="+mn-ea"/>
                  <a:sym typeface="+mn-lt"/>
                </a:rPr>
                <a:t>拓云测简介</a:t>
              </a:r>
              <a:endParaRPr lang="en-US" sz="2400" dirty="0">
                <a:solidFill>
                  <a:schemeClr val="tx2"/>
                </a:solidFill>
                <a:cs typeface="+mn-ea"/>
                <a:sym typeface="+mn-lt"/>
              </a:endParaRPr>
            </a:p>
          </p:txBody>
        </p:sp>
        <p:sp>
          <p:nvSpPr>
            <p:cNvPr id="14"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Advantage </a:t>
              </a:r>
              <a:r>
                <a:rPr lang="en-US" altLang="zh-CN" sz="1400" dirty="0" smtClean="0">
                  <a:solidFill>
                    <a:schemeClr val="accent1"/>
                  </a:solidFill>
                  <a:cs typeface="+mn-ea"/>
                  <a:sym typeface="+mn-lt"/>
                </a:rPr>
                <a:t>of </a:t>
              </a:r>
              <a:r>
                <a:rPr lang="en-US" altLang="zh-CN" sz="1400" dirty="0">
                  <a:solidFill>
                    <a:schemeClr val="accent1"/>
                  </a:solidFill>
                  <a:cs typeface="+mn-ea"/>
                  <a:sym typeface="+mn-lt"/>
                </a:rPr>
                <a:t>the  cloud testing tool </a:t>
              </a:r>
              <a:endParaRPr lang="en-US" sz="1400" dirty="0">
                <a:solidFill>
                  <a:schemeClr val="accent1"/>
                </a:solidFill>
                <a:cs typeface="+mn-ea"/>
                <a:sym typeface="+mn-lt"/>
              </a:endParaRPr>
            </a:p>
          </p:txBody>
        </p:sp>
        <p:sp>
          <p:nvSpPr>
            <p:cNvPr id="15"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19" name="TextBox 18"/>
          <p:cNvSpPr txBox="1"/>
          <p:nvPr/>
        </p:nvSpPr>
        <p:spPr>
          <a:xfrm>
            <a:off x="925608" y="2220802"/>
            <a:ext cx="4322781" cy="338554"/>
          </a:xfrm>
          <a:prstGeom prst="rect">
            <a:avLst/>
          </a:prstGeom>
          <a:noFill/>
        </p:spPr>
        <p:txBody>
          <a:bodyPr wrap="square" rtlCol="0">
            <a:spAutoFit/>
          </a:bodyPr>
          <a:lstStyle/>
          <a:p>
            <a:pPr lvl="0">
              <a:defRPr/>
            </a:pPr>
            <a:r>
              <a:rPr lang="zh-CN" altLang="en-US" sz="1600" dirty="0" smtClean="0">
                <a:solidFill>
                  <a:srgbClr val="3A8BC1"/>
                </a:solidFill>
                <a:cs typeface="+mn-ea"/>
                <a:sym typeface="+mn-lt"/>
              </a:rPr>
              <a:t>银拓云测的起源</a:t>
            </a:r>
            <a:endParaRPr lang="en-US" altLang="zh-CN" sz="1600" dirty="0" smtClean="0">
              <a:solidFill>
                <a:srgbClr val="3A8BC1"/>
              </a:solidFill>
              <a:cs typeface="+mn-ea"/>
              <a:sym typeface="+mn-lt"/>
            </a:endParaRPr>
          </a:p>
        </p:txBody>
      </p:sp>
      <p:sp>
        <p:nvSpPr>
          <p:cNvPr id="21" name="TextBox 20"/>
          <p:cNvSpPr txBox="1"/>
          <p:nvPr/>
        </p:nvSpPr>
        <p:spPr>
          <a:xfrm>
            <a:off x="904754" y="2660503"/>
            <a:ext cx="5176732" cy="1384995"/>
          </a:xfrm>
          <a:prstGeom prst="rect">
            <a:avLst/>
          </a:prstGeom>
          <a:noFill/>
        </p:spPr>
        <p:txBody>
          <a:bodyPr wrap="square" rtlCol="0">
            <a:spAutoFit/>
          </a:bodyPr>
          <a:lstStyle/>
          <a:p>
            <a:pPr lvl="0" indent="457200">
              <a:lnSpc>
                <a:spcPct val="150000"/>
              </a:lnSpc>
              <a:defRPr/>
            </a:pPr>
            <a:r>
              <a:rPr lang="zh-CN" altLang="en-US" sz="1400" dirty="0">
                <a:solidFill>
                  <a:schemeClr val="bg1">
                    <a:lumMod val="50000"/>
                  </a:schemeClr>
                </a:solidFill>
                <a:cs typeface="+mn-ea"/>
                <a:sym typeface="+mn-lt"/>
              </a:rPr>
              <a:t>云技术的发展推动着互联网进入一个革命性的新时代</a:t>
            </a:r>
            <a:r>
              <a:rPr lang="zh-CN" altLang="en-US" sz="1400" dirty="0" smtClean="0">
                <a:solidFill>
                  <a:schemeClr val="bg1">
                    <a:lumMod val="50000"/>
                  </a:schemeClr>
                </a:solidFill>
                <a:cs typeface="+mn-ea"/>
                <a:sym typeface="+mn-lt"/>
              </a:rPr>
              <a:t>，互联网</a:t>
            </a:r>
            <a:r>
              <a:rPr lang="zh-CN" altLang="en-US" sz="1400" dirty="0">
                <a:solidFill>
                  <a:schemeClr val="bg1">
                    <a:lumMod val="50000"/>
                  </a:schemeClr>
                </a:solidFill>
                <a:cs typeface="+mn-ea"/>
                <a:sym typeface="+mn-lt"/>
              </a:rPr>
              <a:t>金融高速发展，在这种国内宏观经济的大背景</a:t>
            </a:r>
            <a:r>
              <a:rPr lang="zh-CN" altLang="en-US" sz="1400" dirty="0" smtClean="0">
                <a:solidFill>
                  <a:schemeClr val="bg1">
                    <a:lumMod val="50000"/>
                  </a:schemeClr>
                </a:solidFill>
                <a:cs typeface="+mn-ea"/>
                <a:sym typeface="+mn-lt"/>
              </a:rPr>
              <a:t>下，我司也利用了云技术搭建了一个平台，聚集并且不断增加我司的仿真产品，以云端为基础，让客户可在线体验我司的仿真服务</a:t>
            </a:r>
            <a:endParaRPr lang="zh-CN" altLang="en-US" sz="1400" dirty="0">
              <a:solidFill>
                <a:schemeClr val="bg1">
                  <a:lumMod val="50000"/>
                </a:schemeClr>
              </a:solidFill>
              <a:cs typeface="+mn-ea"/>
              <a:sym typeface="+mn-lt"/>
            </a:endParaRPr>
          </a:p>
        </p:txBody>
      </p:sp>
      <p:pic>
        <p:nvPicPr>
          <p:cNvPr id="22" name="图片 3079" descr="未标题-1"/>
          <p:cNvPicPr>
            <a:picLocks noChangeAspect="1" noChangeArrowheads="1"/>
          </p:cNvPicPr>
          <p:nvPr/>
        </p:nvPicPr>
        <p:blipFill>
          <a:blip r:embed="rId4" cstate="print"/>
          <a:srcRect/>
          <a:stretch>
            <a:fillRect/>
          </a:stretch>
        </p:blipFill>
        <p:spPr bwMode="auto">
          <a:xfrm>
            <a:off x="10458040" y="6192021"/>
            <a:ext cx="1500198" cy="477575"/>
          </a:xfrm>
          <a:prstGeom prst="rect">
            <a:avLst/>
          </a:prstGeom>
          <a:noFill/>
          <a:ln w="9525">
            <a:noFill/>
            <a:miter lim="800000"/>
            <a:headEnd/>
            <a:tailEnd/>
          </a:ln>
        </p:spPr>
      </p:pic>
    </p:spTree>
    <p:extLst>
      <p:ext uri="{BB962C8B-B14F-4D97-AF65-F5344CB8AC3E}">
        <p14:creationId xmlns:p14="http://schemas.microsoft.com/office/powerpoint/2010/main" val="3824631195"/>
      </p:ext>
    </p:extLst>
  </p:cSld>
  <p:clrMapOvr>
    <a:masterClrMapping/>
  </p:clrMapOvr>
  <p:transition>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p:cNvGrpSpPr/>
          <p:nvPr/>
        </p:nvGrpSpPr>
        <p:grpSpPr>
          <a:xfrm>
            <a:off x="3352323" y="2010228"/>
            <a:ext cx="5542598" cy="3626452"/>
            <a:chOff x="1017405" y="2693983"/>
            <a:chExt cx="6794663" cy="4462905"/>
          </a:xfrm>
        </p:grpSpPr>
        <p:grpSp>
          <p:nvGrpSpPr>
            <p:cNvPr id="55" name="Group 54"/>
            <p:cNvGrpSpPr/>
            <p:nvPr/>
          </p:nvGrpSpPr>
          <p:grpSpPr>
            <a:xfrm>
              <a:off x="1017405" y="2693983"/>
              <a:ext cx="6794663" cy="4462905"/>
              <a:chOff x="1017405" y="2693983"/>
              <a:chExt cx="6794663" cy="4462905"/>
            </a:xfrm>
          </p:grpSpPr>
          <p:sp>
            <p:nvSpPr>
              <p:cNvPr id="67" name="AutoShape 1"/>
              <p:cNvSpPr/>
              <p:nvPr/>
            </p:nvSpPr>
            <p:spPr bwMode="auto">
              <a:xfrm>
                <a:off x="1017405" y="2693983"/>
                <a:ext cx="6794663" cy="4462905"/>
              </a:xfrm>
              <a:prstGeom prst="roundRect">
                <a:avLst>
                  <a:gd name="adj" fmla="val 1292"/>
                </a:avLst>
              </a:prstGeom>
              <a:solidFill>
                <a:schemeClr val="bg1">
                  <a:lumMod val="95000"/>
                </a:schemeClr>
              </a:solidFill>
              <a:ln w="25400" cap="flat">
                <a:noFill/>
                <a:prstDash val="solid"/>
                <a:miter lim="800000"/>
                <a:headEnd type="none" w="med" len="med"/>
                <a:tailEnd type="none" w="med" len="med"/>
              </a:ln>
              <a:effectLst>
                <a:outerShdw blurRad="254000" dist="114299" dir="5340024" algn="ctr" rotWithShape="0">
                  <a:schemeClr val="bg2">
                    <a:alpha val="39000"/>
                  </a:schemeClr>
                </a:outerShdw>
              </a:effectLst>
            </p:spPr>
            <p:txBody>
              <a:bodyPr lIns="0" tIns="0" rIns="0" bIns="0"/>
              <a:lstStyle/>
              <a:p>
                <a:pPr defTabSz="914083"/>
                <a:endParaRPr lang="id-ID" dirty="0">
                  <a:solidFill>
                    <a:srgbClr val="737572"/>
                  </a:solidFill>
                  <a:cs typeface="+mn-ea"/>
                  <a:sym typeface="+mn-lt"/>
                </a:endParaRPr>
              </a:p>
            </p:txBody>
          </p:sp>
          <p:sp>
            <p:nvSpPr>
              <p:cNvPr id="68" name="Rectangle 2"/>
              <p:cNvSpPr/>
              <p:nvPr/>
            </p:nvSpPr>
            <p:spPr bwMode="auto">
              <a:xfrm>
                <a:off x="1017405" y="3024940"/>
                <a:ext cx="6794663" cy="315914"/>
              </a:xfrm>
              <a:prstGeom prst="rect">
                <a:avLst/>
              </a:prstGeom>
              <a:solidFill>
                <a:srgbClr val="CDCDCD"/>
              </a:solidFill>
              <a:ln w="25400" cap="flat">
                <a:solidFill>
                  <a:srgbClr val="CDCDCD"/>
                </a:solidFill>
                <a:prstDash val="solid"/>
                <a:miter lim="800000"/>
                <a:headEnd type="none" w="med" len="med"/>
                <a:tailEnd type="none" w="med" len="med"/>
              </a:ln>
            </p:spPr>
            <p:txBody>
              <a:bodyPr lIns="0" tIns="0" rIns="0" bIns="0"/>
              <a:lstStyle/>
              <a:p>
                <a:pPr defTabSz="914083"/>
                <a:endParaRPr lang="id-ID" dirty="0">
                  <a:solidFill>
                    <a:srgbClr val="737572"/>
                  </a:solidFill>
                  <a:cs typeface="+mn-ea"/>
                  <a:sym typeface="+mn-lt"/>
                </a:endParaRPr>
              </a:p>
            </p:txBody>
          </p:sp>
          <p:sp>
            <p:nvSpPr>
              <p:cNvPr id="69" name="AutoShape 3"/>
              <p:cNvSpPr/>
              <p:nvPr/>
            </p:nvSpPr>
            <p:spPr bwMode="auto">
              <a:xfrm>
                <a:off x="2035351" y="2779230"/>
                <a:ext cx="2717865" cy="561624"/>
              </a:xfrm>
              <a:prstGeom prst="roundRect">
                <a:avLst>
                  <a:gd name="adj" fmla="val 11986"/>
                </a:avLst>
              </a:prstGeom>
              <a:solidFill>
                <a:srgbClr val="CDCDCD"/>
              </a:solidFill>
              <a:ln w="25400" cap="flat">
                <a:solidFill>
                  <a:srgbClr val="CDCDCD"/>
                </a:solidFill>
                <a:prstDash val="solid"/>
                <a:miter lim="800000"/>
                <a:headEnd type="none" w="med" len="med"/>
                <a:tailEnd type="none" w="med" len="med"/>
              </a:ln>
            </p:spPr>
            <p:txBody>
              <a:bodyPr lIns="0" tIns="0" rIns="0" bIns="0"/>
              <a:lstStyle/>
              <a:p>
                <a:pPr defTabSz="914083"/>
                <a:endParaRPr lang="id-ID" dirty="0">
                  <a:solidFill>
                    <a:srgbClr val="737572"/>
                  </a:solidFill>
                  <a:cs typeface="+mn-ea"/>
                  <a:sym typeface="+mn-lt"/>
                </a:endParaRPr>
              </a:p>
            </p:txBody>
          </p:sp>
          <p:sp>
            <p:nvSpPr>
              <p:cNvPr id="70" name="Oval 4"/>
              <p:cNvSpPr/>
              <p:nvPr/>
            </p:nvSpPr>
            <p:spPr bwMode="auto">
              <a:xfrm>
                <a:off x="1137753" y="2814331"/>
                <a:ext cx="95903" cy="95276"/>
              </a:xfrm>
              <a:prstGeom prst="ellipse">
                <a:avLst/>
              </a:prstGeom>
              <a:solidFill>
                <a:schemeClr val="accent2"/>
              </a:solidFill>
              <a:ln w="25400" cap="flat">
                <a:noFill/>
                <a:prstDash val="solid"/>
                <a:miter lim="800000"/>
                <a:headEnd type="none" w="med" len="med"/>
                <a:tailEnd type="none" w="med" len="med"/>
              </a:ln>
            </p:spPr>
            <p:txBody>
              <a:bodyPr lIns="0" tIns="0" rIns="0" bIns="0"/>
              <a:lstStyle/>
              <a:p>
                <a:pPr defTabSz="914083"/>
                <a:endParaRPr lang="id-ID" dirty="0">
                  <a:solidFill>
                    <a:srgbClr val="737572"/>
                  </a:solidFill>
                  <a:cs typeface="+mn-ea"/>
                  <a:sym typeface="+mn-lt"/>
                </a:endParaRPr>
              </a:p>
            </p:txBody>
          </p:sp>
          <p:sp>
            <p:nvSpPr>
              <p:cNvPr id="71" name="Oval 5"/>
              <p:cNvSpPr/>
              <p:nvPr/>
            </p:nvSpPr>
            <p:spPr bwMode="auto">
              <a:xfrm>
                <a:off x="1307620" y="2814331"/>
                <a:ext cx="95903" cy="95276"/>
              </a:xfrm>
              <a:prstGeom prst="ellipse">
                <a:avLst/>
              </a:prstGeom>
              <a:solidFill>
                <a:schemeClr val="accent3"/>
              </a:solidFill>
              <a:ln w="25400" cap="flat">
                <a:noFill/>
                <a:prstDash val="solid"/>
                <a:miter lim="800000"/>
                <a:headEnd type="none" w="med" len="med"/>
                <a:tailEnd type="none" w="med" len="med"/>
              </a:ln>
            </p:spPr>
            <p:txBody>
              <a:bodyPr lIns="0" tIns="0" rIns="0" bIns="0"/>
              <a:lstStyle/>
              <a:p>
                <a:pPr defTabSz="914083"/>
                <a:endParaRPr lang="id-ID" dirty="0">
                  <a:solidFill>
                    <a:srgbClr val="737572"/>
                  </a:solidFill>
                  <a:cs typeface="+mn-ea"/>
                  <a:sym typeface="+mn-lt"/>
                </a:endParaRPr>
              </a:p>
            </p:txBody>
          </p:sp>
          <p:sp>
            <p:nvSpPr>
              <p:cNvPr id="78" name="Oval 6"/>
              <p:cNvSpPr/>
              <p:nvPr/>
            </p:nvSpPr>
            <p:spPr bwMode="auto">
              <a:xfrm>
                <a:off x="1477486" y="2814331"/>
                <a:ext cx="95903" cy="95276"/>
              </a:xfrm>
              <a:prstGeom prst="ellipse">
                <a:avLst/>
              </a:prstGeom>
              <a:solidFill>
                <a:schemeClr val="accent4"/>
              </a:solidFill>
              <a:ln w="25400" cap="flat">
                <a:noFill/>
                <a:prstDash val="solid"/>
                <a:miter lim="800000"/>
                <a:headEnd type="none" w="med" len="med"/>
                <a:tailEnd type="none" w="med" len="med"/>
              </a:ln>
            </p:spPr>
            <p:txBody>
              <a:bodyPr lIns="0" tIns="0" rIns="0" bIns="0"/>
              <a:lstStyle/>
              <a:p>
                <a:pPr defTabSz="914083"/>
                <a:endParaRPr lang="id-ID" dirty="0">
                  <a:solidFill>
                    <a:srgbClr val="737572"/>
                  </a:solidFill>
                  <a:cs typeface="+mn-ea"/>
                  <a:sym typeface="+mn-lt"/>
                </a:endParaRPr>
              </a:p>
            </p:txBody>
          </p:sp>
          <p:sp>
            <p:nvSpPr>
              <p:cNvPr id="80" name="Rectangle 11"/>
              <p:cNvSpPr/>
              <p:nvPr/>
            </p:nvSpPr>
            <p:spPr bwMode="auto">
              <a:xfrm>
                <a:off x="2205844" y="3085114"/>
                <a:ext cx="5104773" cy="200580"/>
              </a:xfrm>
              <a:prstGeom prst="rect">
                <a:avLst/>
              </a:prstGeom>
              <a:solidFill>
                <a:srgbClr val="FFFFFF"/>
              </a:solidFill>
              <a:ln w="25400" cap="flat">
                <a:solidFill>
                  <a:srgbClr val="B3B3B3"/>
                </a:solidFill>
                <a:prstDash val="solid"/>
                <a:miter lim="800000"/>
                <a:headEnd type="none" w="med" len="med"/>
                <a:tailEnd type="none" w="med" len="med"/>
              </a:ln>
            </p:spPr>
            <p:txBody>
              <a:bodyPr lIns="0" tIns="0" rIns="0" bIns="0"/>
              <a:lstStyle/>
              <a:p>
                <a:pPr defTabSz="914083"/>
                <a:endParaRPr lang="id-ID" dirty="0">
                  <a:solidFill>
                    <a:srgbClr val="737572"/>
                  </a:solidFill>
                  <a:cs typeface="+mn-ea"/>
                  <a:sym typeface="+mn-lt"/>
                </a:endParaRPr>
              </a:p>
            </p:txBody>
          </p:sp>
          <p:sp>
            <p:nvSpPr>
              <p:cNvPr id="81" name="Freeform 9"/>
              <p:cNvSpPr/>
              <p:nvPr/>
            </p:nvSpPr>
            <p:spPr bwMode="auto">
              <a:xfrm rot="18900000">
                <a:off x="4580706" y="2849676"/>
                <a:ext cx="99497" cy="99497"/>
              </a:xfrm>
              <a:custGeom>
                <a:avLst/>
                <a:gdLst>
                  <a:gd name="T0" fmla="*/ 42 w 64"/>
                  <a:gd name="T1" fmla="*/ 0 h 64"/>
                  <a:gd name="T2" fmla="*/ 21 w 64"/>
                  <a:gd name="T3" fmla="*/ 0 h 64"/>
                  <a:gd name="T4" fmla="*/ 21 w 64"/>
                  <a:gd name="T5" fmla="*/ 21 h 64"/>
                  <a:gd name="T6" fmla="*/ 0 w 64"/>
                  <a:gd name="T7" fmla="*/ 21 h 64"/>
                  <a:gd name="T8" fmla="*/ 0 w 64"/>
                  <a:gd name="T9" fmla="*/ 42 h 64"/>
                  <a:gd name="T10" fmla="*/ 21 w 64"/>
                  <a:gd name="T11" fmla="*/ 42 h 64"/>
                  <a:gd name="T12" fmla="*/ 21 w 64"/>
                  <a:gd name="T13" fmla="*/ 64 h 64"/>
                  <a:gd name="T14" fmla="*/ 42 w 64"/>
                  <a:gd name="T15" fmla="*/ 64 h 64"/>
                  <a:gd name="T16" fmla="*/ 42 w 64"/>
                  <a:gd name="T17" fmla="*/ 42 h 64"/>
                  <a:gd name="T18" fmla="*/ 64 w 64"/>
                  <a:gd name="T19" fmla="*/ 42 h 64"/>
                  <a:gd name="T20" fmla="*/ 64 w 64"/>
                  <a:gd name="T21" fmla="*/ 21 h 64"/>
                  <a:gd name="T22" fmla="*/ 42 w 64"/>
                  <a:gd name="T23" fmla="*/ 21 h 64"/>
                  <a:gd name="T24" fmla="*/ 42 w 64"/>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4">
                    <a:moveTo>
                      <a:pt x="42" y="0"/>
                    </a:moveTo>
                    <a:lnTo>
                      <a:pt x="21" y="0"/>
                    </a:lnTo>
                    <a:lnTo>
                      <a:pt x="21" y="21"/>
                    </a:lnTo>
                    <a:lnTo>
                      <a:pt x="0" y="21"/>
                    </a:lnTo>
                    <a:lnTo>
                      <a:pt x="0" y="42"/>
                    </a:lnTo>
                    <a:lnTo>
                      <a:pt x="21" y="42"/>
                    </a:lnTo>
                    <a:lnTo>
                      <a:pt x="21" y="64"/>
                    </a:lnTo>
                    <a:lnTo>
                      <a:pt x="42" y="64"/>
                    </a:lnTo>
                    <a:lnTo>
                      <a:pt x="42" y="42"/>
                    </a:lnTo>
                    <a:lnTo>
                      <a:pt x="64" y="42"/>
                    </a:lnTo>
                    <a:lnTo>
                      <a:pt x="64" y="21"/>
                    </a:lnTo>
                    <a:lnTo>
                      <a:pt x="42" y="21"/>
                    </a:lnTo>
                    <a:lnTo>
                      <a:pt x="42" y="0"/>
                    </a:lnTo>
                    <a:close/>
                  </a:path>
                </a:pathLst>
              </a:custGeom>
              <a:solidFill>
                <a:schemeClr val="bg1">
                  <a:lumMod val="50000"/>
                </a:schemeClr>
              </a:solidFill>
              <a:ln>
                <a:noFill/>
              </a:ln>
            </p:spPr>
            <p:txBody>
              <a:bodyPr vert="horz" wrap="square" lIns="45720" tIns="22860" rIns="45720" bIns="22860" numCol="1" anchor="t" anchorCtr="0" compatLnSpc="1"/>
              <a:lstStyle/>
              <a:p>
                <a:pPr defTabSz="914083"/>
                <a:endParaRPr lang="id-ID" dirty="0">
                  <a:solidFill>
                    <a:srgbClr val="737572"/>
                  </a:solidFill>
                  <a:cs typeface="+mn-ea"/>
                  <a:sym typeface="+mn-lt"/>
                </a:endParaRPr>
              </a:p>
            </p:txBody>
          </p:sp>
          <p:grpSp>
            <p:nvGrpSpPr>
              <p:cNvPr id="82" name="Group 81"/>
              <p:cNvGrpSpPr/>
              <p:nvPr/>
            </p:nvGrpSpPr>
            <p:grpSpPr>
              <a:xfrm>
                <a:off x="7494380" y="2779230"/>
                <a:ext cx="155357" cy="155272"/>
                <a:chOff x="4763" y="0"/>
                <a:chExt cx="2900362" cy="2898775"/>
              </a:xfrm>
              <a:solidFill>
                <a:schemeClr val="bg1">
                  <a:lumMod val="50000"/>
                </a:schemeClr>
              </a:solidFill>
            </p:grpSpPr>
            <p:sp>
              <p:nvSpPr>
                <p:cNvPr id="84" name="Freeform 13"/>
                <p:cNvSpPr/>
                <p:nvPr/>
              </p:nvSpPr>
              <p:spPr bwMode="auto">
                <a:xfrm>
                  <a:off x="4763" y="0"/>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2" y="192"/>
                        <a:pt x="193" y="182"/>
                        <a:pt x="193" y="168"/>
                      </a:cubicBezTo>
                      <a:cubicBezTo>
                        <a:pt x="193" y="24"/>
                        <a:pt x="193" y="24"/>
                        <a:pt x="193" y="24"/>
                      </a:cubicBezTo>
                      <a:cubicBezTo>
                        <a:pt x="193" y="11"/>
                        <a:pt x="182" y="0"/>
                        <a:pt x="168" y="0"/>
                      </a:cubicBezTo>
                      <a:close/>
                    </a:path>
                  </a:pathLst>
                </a:custGeom>
                <a:grpFill/>
                <a:ln>
                  <a:noFill/>
                </a:ln>
              </p:spPr>
              <p:txBody>
                <a:bodyPr vert="horz" wrap="square" lIns="45720" tIns="22860" rIns="45720" bIns="22860" numCol="1" anchor="t" anchorCtr="0" compatLnSpc="1"/>
                <a:lstStyle/>
                <a:p>
                  <a:pPr defTabSz="914083"/>
                  <a:endParaRPr lang="id-ID" dirty="0">
                    <a:solidFill>
                      <a:srgbClr val="737572"/>
                    </a:solidFill>
                    <a:cs typeface="+mn-ea"/>
                    <a:sym typeface="+mn-lt"/>
                  </a:endParaRPr>
                </a:p>
              </p:txBody>
            </p:sp>
            <p:sp>
              <p:nvSpPr>
                <p:cNvPr id="85" name="Freeform 14"/>
                <p:cNvSpPr/>
                <p:nvPr/>
              </p:nvSpPr>
              <p:spPr bwMode="auto">
                <a:xfrm>
                  <a:off x="4763" y="1087438"/>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2" y="192"/>
                        <a:pt x="193" y="181"/>
                        <a:pt x="193" y="168"/>
                      </a:cubicBezTo>
                      <a:cubicBezTo>
                        <a:pt x="193" y="24"/>
                        <a:pt x="193" y="24"/>
                        <a:pt x="193" y="24"/>
                      </a:cubicBezTo>
                      <a:cubicBezTo>
                        <a:pt x="193" y="11"/>
                        <a:pt x="182" y="0"/>
                        <a:pt x="168" y="0"/>
                      </a:cubicBezTo>
                      <a:close/>
                    </a:path>
                  </a:pathLst>
                </a:custGeom>
                <a:grpFill/>
                <a:ln>
                  <a:noFill/>
                </a:ln>
              </p:spPr>
              <p:txBody>
                <a:bodyPr vert="horz" wrap="square" lIns="45720" tIns="22860" rIns="45720" bIns="22860" numCol="1" anchor="t" anchorCtr="0" compatLnSpc="1"/>
                <a:lstStyle/>
                <a:p>
                  <a:pPr defTabSz="914083"/>
                  <a:endParaRPr lang="id-ID" dirty="0">
                    <a:solidFill>
                      <a:srgbClr val="737572"/>
                    </a:solidFill>
                    <a:cs typeface="+mn-ea"/>
                    <a:sym typeface="+mn-lt"/>
                  </a:endParaRPr>
                </a:p>
              </p:txBody>
            </p:sp>
            <p:sp>
              <p:nvSpPr>
                <p:cNvPr id="86" name="Freeform 15"/>
                <p:cNvSpPr/>
                <p:nvPr/>
              </p:nvSpPr>
              <p:spPr bwMode="auto">
                <a:xfrm>
                  <a:off x="4763" y="2171700"/>
                  <a:ext cx="727075" cy="727075"/>
                </a:xfrm>
                <a:custGeom>
                  <a:avLst/>
                  <a:gdLst>
                    <a:gd name="T0" fmla="*/ 168 w 193"/>
                    <a:gd name="T1" fmla="*/ 0 h 193"/>
                    <a:gd name="T2" fmla="*/ 24 w 193"/>
                    <a:gd name="T3" fmla="*/ 0 h 193"/>
                    <a:gd name="T4" fmla="*/ 0 w 193"/>
                    <a:gd name="T5" fmla="*/ 25 h 193"/>
                    <a:gd name="T6" fmla="*/ 0 w 193"/>
                    <a:gd name="T7" fmla="*/ 169 h 193"/>
                    <a:gd name="T8" fmla="*/ 24 w 193"/>
                    <a:gd name="T9" fmla="*/ 193 h 193"/>
                    <a:gd name="T10" fmla="*/ 168 w 193"/>
                    <a:gd name="T11" fmla="*/ 193 h 193"/>
                    <a:gd name="T12" fmla="*/ 193 w 193"/>
                    <a:gd name="T13" fmla="*/ 169 h 193"/>
                    <a:gd name="T14" fmla="*/ 193 w 193"/>
                    <a:gd name="T15" fmla="*/ 25 h 193"/>
                    <a:gd name="T16" fmla="*/ 168 w 193"/>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2" y="193"/>
                        <a:pt x="193" y="182"/>
                        <a:pt x="193" y="169"/>
                      </a:cubicBezTo>
                      <a:cubicBezTo>
                        <a:pt x="193" y="25"/>
                        <a:pt x="193" y="25"/>
                        <a:pt x="193" y="25"/>
                      </a:cubicBezTo>
                      <a:cubicBezTo>
                        <a:pt x="193" y="11"/>
                        <a:pt x="182" y="0"/>
                        <a:pt x="168" y="0"/>
                      </a:cubicBezTo>
                      <a:close/>
                    </a:path>
                  </a:pathLst>
                </a:custGeom>
                <a:grpFill/>
                <a:ln>
                  <a:noFill/>
                </a:ln>
              </p:spPr>
              <p:txBody>
                <a:bodyPr vert="horz" wrap="square" lIns="45720" tIns="22860" rIns="45720" bIns="22860" numCol="1" anchor="t" anchorCtr="0" compatLnSpc="1"/>
                <a:lstStyle/>
                <a:p>
                  <a:pPr defTabSz="914083"/>
                  <a:endParaRPr lang="id-ID" dirty="0">
                    <a:solidFill>
                      <a:srgbClr val="737572"/>
                    </a:solidFill>
                    <a:cs typeface="+mn-ea"/>
                    <a:sym typeface="+mn-lt"/>
                  </a:endParaRPr>
                </a:p>
              </p:txBody>
            </p:sp>
            <p:sp>
              <p:nvSpPr>
                <p:cNvPr id="87" name="Freeform 16"/>
                <p:cNvSpPr/>
                <p:nvPr/>
              </p:nvSpPr>
              <p:spPr bwMode="auto">
                <a:xfrm>
                  <a:off x="1093788" y="0"/>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p:spPr>
              <p:txBody>
                <a:bodyPr vert="horz" wrap="square" lIns="45720" tIns="22860" rIns="45720" bIns="22860" numCol="1" anchor="t" anchorCtr="0" compatLnSpc="1"/>
                <a:lstStyle/>
                <a:p>
                  <a:pPr defTabSz="914083"/>
                  <a:endParaRPr lang="id-ID" dirty="0">
                    <a:solidFill>
                      <a:srgbClr val="737572"/>
                    </a:solidFill>
                    <a:cs typeface="+mn-ea"/>
                    <a:sym typeface="+mn-lt"/>
                  </a:endParaRPr>
                </a:p>
              </p:txBody>
            </p:sp>
            <p:sp>
              <p:nvSpPr>
                <p:cNvPr id="88" name="Freeform 17"/>
                <p:cNvSpPr/>
                <p:nvPr/>
              </p:nvSpPr>
              <p:spPr bwMode="auto">
                <a:xfrm>
                  <a:off x="1093788" y="1087438"/>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p:spPr>
              <p:txBody>
                <a:bodyPr vert="horz" wrap="square" lIns="45720" tIns="22860" rIns="45720" bIns="22860" numCol="1" anchor="t" anchorCtr="0" compatLnSpc="1"/>
                <a:lstStyle/>
                <a:p>
                  <a:pPr defTabSz="914083"/>
                  <a:endParaRPr lang="id-ID" dirty="0">
                    <a:solidFill>
                      <a:srgbClr val="737572"/>
                    </a:solidFill>
                    <a:cs typeface="+mn-ea"/>
                    <a:sym typeface="+mn-lt"/>
                  </a:endParaRPr>
                </a:p>
              </p:txBody>
            </p:sp>
            <p:sp>
              <p:nvSpPr>
                <p:cNvPr id="89" name="Freeform 18"/>
                <p:cNvSpPr/>
                <p:nvPr/>
              </p:nvSpPr>
              <p:spPr bwMode="auto">
                <a:xfrm>
                  <a:off x="1093788" y="2171700"/>
                  <a:ext cx="722312"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p:spPr>
              <p:txBody>
                <a:bodyPr vert="horz" wrap="square" lIns="45720" tIns="22860" rIns="45720" bIns="22860" numCol="1" anchor="t" anchorCtr="0" compatLnSpc="1"/>
                <a:lstStyle/>
                <a:p>
                  <a:pPr defTabSz="914083"/>
                  <a:endParaRPr lang="id-ID" dirty="0">
                    <a:solidFill>
                      <a:srgbClr val="737572"/>
                    </a:solidFill>
                    <a:cs typeface="+mn-ea"/>
                    <a:sym typeface="+mn-lt"/>
                  </a:endParaRPr>
                </a:p>
              </p:txBody>
            </p:sp>
            <p:sp>
              <p:nvSpPr>
                <p:cNvPr id="90" name="Freeform 19"/>
                <p:cNvSpPr/>
                <p:nvPr/>
              </p:nvSpPr>
              <p:spPr bwMode="auto">
                <a:xfrm>
                  <a:off x="2181225" y="0"/>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2"/>
                        <a:pt x="10"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p:spPr>
              <p:txBody>
                <a:bodyPr vert="horz" wrap="square" lIns="45720" tIns="22860" rIns="45720" bIns="22860" numCol="1" anchor="t" anchorCtr="0" compatLnSpc="1"/>
                <a:lstStyle/>
                <a:p>
                  <a:pPr defTabSz="914083"/>
                  <a:endParaRPr lang="id-ID" dirty="0">
                    <a:solidFill>
                      <a:srgbClr val="737572"/>
                    </a:solidFill>
                    <a:cs typeface="+mn-ea"/>
                    <a:sym typeface="+mn-lt"/>
                  </a:endParaRPr>
                </a:p>
              </p:txBody>
            </p:sp>
            <p:sp>
              <p:nvSpPr>
                <p:cNvPr id="91" name="Freeform 20"/>
                <p:cNvSpPr/>
                <p:nvPr/>
              </p:nvSpPr>
              <p:spPr bwMode="auto">
                <a:xfrm>
                  <a:off x="2181225" y="1087438"/>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1"/>
                        <a:pt x="10"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p:spPr>
              <p:txBody>
                <a:bodyPr vert="horz" wrap="square" lIns="45720" tIns="22860" rIns="45720" bIns="22860" numCol="1" anchor="t" anchorCtr="0" compatLnSpc="1"/>
                <a:lstStyle/>
                <a:p>
                  <a:pPr defTabSz="914083"/>
                  <a:endParaRPr lang="id-ID" dirty="0">
                    <a:solidFill>
                      <a:srgbClr val="737572"/>
                    </a:solidFill>
                    <a:cs typeface="+mn-ea"/>
                    <a:sym typeface="+mn-lt"/>
                  </a:endParaRPr>
                </a:p>
              </p:txBody>
            </p:sp>
            <p:sp>
              <p:nvSpPr>
                <p:cNvPr id="92" name="Freeform 21"/>
                <p:cNvSpPr/>
                <p:nvPr/>
              </p:nvSpPr>
              <p:spPr bwMode="auto">
                <a:xfrm>
                  <a:off x="2181225" y="2171700"/>
                  <a:ext cx="723900"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0" y="0"/>
                        <a:pt x="0" y="11"/>
                        <a:pt x="0" y="25"/>
                      </a:cubicBezTo>
                      <a:cubicBezTo>
                        <a:pt x="0" y="169"/>
                        <a:pt x="0" y="169"/>
                        <a:pt x="0" y="169"/>
                      </a:cubicBezTo>
                      <a:cubicBezTo>
                        <a:pt x="0" y="182"/>
                        <a:pt x="10"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p:spPr>
              <p:txBody>
                <a:bodyPr vert="horz" wrap="square" lIns="45720" tIns="22860" rIns="45720" bIns="22860" numCol="1" anchor="t" anchorCtr="0" compatLnSpc="1"/>
                <a:lstStyle/>
                <a:p>
                  <a:pPr defTabSz="914083"/>
                  <a:endParaRPr lang="id-ID" dirty="0">
                    <a:solidFill>
                      <a:srgbClr val="737572"/>
                    </a:solidFill>
                    <a:cs typeface="+mn-ea"/>
                    <a:sym typeface="+mn-lt"/>
                  </a:endParaRPr>
                </a:p>
              </p:txBody>
            </p:sp>
          </p:grpSp>
          <p:sp>
            <p:nvSpPr>
              <p:cNvPr id="83" name="Freeform 25"/>
              <p:cNvSpPr/>
              <p:nvPr/>
            </p:nvSpPr>
            <p:spPr bwMode="auto">
              <a:xfrm rot="5400000">
                <a:off x="7497092" y="3115886"/>
                <a:ext cx="146921" cy="128651"/>
              </a:xfrm>
              <a:custGeom>
                <a:avLst/>
                <a:gdLst>
                  <a:gd name="T0" fmla="*/ 504 w 896"/>
                  <a:gd name="T1" fmla="*/ 0 h 784"/>
                  <a:gd name="T2" fmla="*/ 116 w 896"/>
                  <a:gd name="T3" fmla="*/ 336 h 784"/>
                  <a:gd name="T4" fmla="*/ 0 w 896"/>
                  <a:gd name="T5" fmla="*/ 336 h 784"/>
                  <a:gd name="T6" fmla="*/ 168 w 896"/>
                  <a:gd name="T7" fmla="*/ 560 h 784"/>
                  <a:gd name="T8" fmla="*/ 336 w 896"/>
                  <a:gd name="T9" fmla="*/ 336 h 784"/>
                  <a:gd name="T10" fmla="*/ 230 w 896"/>
                  <a:gd name="T11" fmla="*/ 336 h 784"/>
                  <a:gd name="T12" fmla="*/ 504 w 896"/>
                  <a:gd name="T13" fmla="*/ 112 h 784"/>
                  <a:gd name="T14" fmla="*/ 784 w 896"/>
                  <a:gd name="T15" fmla="*/ 392 h 784"/>
                  <a:gd name="T16" fmla="*/ 504 w 896"/>
                  <a:gd name="T17" fmla="*/ 672 h 784"/>
                  <a:gd name="T18" fmla="*/ 504 w 896"/>
                  <a:gd name="T19" fmla="*/ 784 h 784"/>
                  <a:gd name="T20" fmla="*/ 896 w 896"/>
                  <a:gd name="T21" fmla="*/ 392 h 784"/>
                  <a:gd name="T22" fmla="*/ 504 w 896"/>
                  <a:gd name="T23" fmla="*/ 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6" h="784">
                    <a:moveTo>
                      <a:pt x="504" y="0"/>
                    </a:moveTo>
                    <a:cubicBezTo>
                      <a:pt x="307" y="0"/>
                      <a:pt x="144" y="146"/>
                      <a:pt x="116" y="336"/>
                    </a:cubicBezTo>
                    <a:cubicBezTo>
                      <a:pt x="0" y="336"/>
                      <a:pt x="0" y="336"/>
                      <a:pt x="0" y="336"/>
                    </a:cubicBezTo>
                    <a:cubicBezTo>
                      <a:pt x="168" y="560"/>
                      <a:pt x="168" y="560"/>
                      <a:pt x="168" y="560"/>
                    </a:cubicBezTo>
                    <a:cubicBezTo>
                      <a:pt x="336" y="336"/>
                      <a:pt x="336" y="336"/>
                      <a:pt x="336" y="336"/>
                    </a:cubicBezTo>
                    <a:cubicBezTo>
                      <a:pt x="230" y="336"/>
                      <a:pt x="230" y="336"/>
                      <a:pt x="230" y="336"/>
                    </a:cubicBezTo>
                    <a:cubicBezTo>
                      <a:pt x="256" y="208"/>
                      <a:pt x="369" y="112"/>
                      <a:pt x="504" y="112"/>
                    </a:cubicBezTo>
                    <a:cubicBezTo>
                      <a:pt x="658" y="112"/>
                      <a:pt x="784" y="238"/>
                      <a:pt x="784" y="392"/>
                    </a:cubicBezTo>
                    <a:cubicBezTo>
                      <a:pt x="784" y="546"/>
                      <a:pt x="658" y="672"/>
                      <a:pt x="504" y="672"/>
                    </a:cubicBezTo>
                    <a:cubicBezTo>
                      <a:pt x="504" y="784"/>
                      <a:pt x="504" y="784"/>
                      <a:pt x="504" y="784"/>
                    </a:cubicBezTo>
                    <a:cubicBezTo>
                      <a:pt x="721" y="784"/>
                      <a:pt x="896" y="609"/>
                      <a:pt x="896" y="392"/>
                    </a:cubicBezTo>
                    <a:cubicBezTo>
                      <a:pt x="896" y="175"/>
                      <a:pt x="721" y="0"/>
                      <a:pt x="504" y="0"/>
                    </a:cubicBezTo>
                    <a:close/>
                  </a:path>
                </a:pathLst>
              </a:custGeom>
              <a:solidFill>
                <a:schemeClr val="bg1">
                  <a:lumMod val="50000"/>
                </a:schemeClr>
              </a:solidFill>
              <a:ln>
                <a:noFill/>
              </a:ln>
            </p:spPr>
            <p:txBody>
              <a:bodyPr vert="horz" wrap="square" lIns="45720" tIns="22860" rIns="45720" bIns="22860" numCol="1" anchor="t" anchorCtr="0" compatLnSpc="1"/>
              <a:lstStyle/>
              <a:p>
                <a:pPr defTabSz="914083"/>
                <a:endParaRPr lang="id-ID" dirty="0">
                  <a:solidFill>
                    <a:srgbClr val="737572"/>
                  </a:solidFill>
                  <a:cs typeface="+mn-ea"/>
                  <a:sym typeface="+mn-lt"/>
                </a:endParaRPr>
              </a:p>
            </p:txBody>
          </p:sp>
        </p:grpSp>
        <p:sp>
          <p:nvSpPr>
            <p:cNvPr id="56" name="TextBox 55"/>
            <p:cNvSpPr txBox="1"/>
            <p:nvPr/>
          </p:nvSpPr>
          <p:spPr>
            <a:xfrm>
              <a:off x="2353072" y="3063037"/>
              <a:ext cx="1503709" cy="284074"/>
            </a:xfrm>
            <a:prstGeom prst="rect">
              <a:avLst/>
            </a:prstGeom>
            <a:noFill/>
          </p:spPr>
          <p:txBody>
            <a:bodyPr wrap="none" rtlCol="0">
              <a:spAutoFit/>
            </a:bodyPr>
            <a:lstStyle/>
            <a:p>
              <a:pPr defTabSz="914083"/>
              <a:r>
                <a:rPr lang="id-ID" sz="900" dirty="0">
                  <a:solidFill>
                    <a:prstClr val="white">
                      <a:lumMod val="65000"/>
                    </a:prstClr>
                  </a:solidFill>
                  <a:cs typeface="+mn-ea"/>
                  <a:sym typeface="+mn-lt"/>
                </a:rPr>
                <a:t>www.louistwelve.com</a:t>
              </a:r>
            </a:p>
          </p:txBody>
        </p:sp>
        <p:sp>
          <p:nvSpPr>
            <p:cNvPr id="66" name="Freeform 29"/>
            <p:cNvSpPr>
              <a:spLocks noEditPoints="1"/>
            </p:cNvSpPr>
            <p:nvPr/>
          </p:nvSpPr>
          <p:spPr bwMode="auto">
            <a:xfrm>
              <a:off x="2269943" y="3130076"/>
              <a:ext cx="115372" cy="115448"/>
            </a:xfrm>
            <a:custGeom>
              <a:avLst/>
              <a:gdLst>
                <a:gd name="T0" fmla="*/ 0 w 636"/>
                <a:gd name="T1" fmla="*/ 318 h 636"/>
                <a:gd name="T2" fmla="*/ 636 w 636"/>
                <a:gd name="T3" fmla="*/ 318 h 636"/>
                <a:gd name="T4" fmla="*/ 594 w 636"/>
                <a:gd name="T5" fmla="*/ 308 h 636"/>
                <a:gd name="T6" fmla="*/ 448 w 636"/>
                <a:gd name="T7" fmla="*/ 179 h 636"/>
                <a:gd name="T8" fmla="*/ 594 w 636"/>
                <a:gd name="T9" fmla="*/ 308 h 636"/>
                <a:gd name="T10" fmla="*/ 223 w 636"/>
                <a:gd name="T11" fmla="*/ 486 h 636"/>
                <a:gd name="T12" fmla="*/ 308 w 636"/>
                <a:gd name="T13" fmla="*/ 594 h 636"/>
                <a:gd name="T14" fmla="*/ 329 w 636"/>
                <a:gd name="T15" fmla="*/ 42 h 636"/>
                <a:gd name="T16" fmla="*/ 328 w 636"/>
                <a:gd name="T17" fmla="*/ 184 h 636"/>
                <a:gd name="T18" fmla="*/ 329 w 636"/>
                <a:gd name="T19" fmla="*/ 42 h 636"/>
                <a:gd name="T20" fmla="*/ 510 w 636"/>
                <a:gd name="T21" fmla="*/ 119 h 636"/>
                <a:gd name="T22" fmla="*/ 363 w 636"/>
                <a:gd name="T23" fmla="*/ 45 h 636"/>
                <a:gd name="T24" fmla="*/ 308 w 636"/>
                <a:gd name="T25" fmla="*/ 184 h 636"/>
                <a:gd name="T26" fmla="*/ 307 w 636"/>
                <a:gd name="T27" fmla="*/ 42 h 636"/>
                <a:gd name="T28" fmla="*/ 196 w 636"/>
                <a:gd name="T29" fmla="*/ 160 h 636"/>
                <a:gd name="T30" fmla="*/ 273 w 636"/>
                <a:gd name="T31" fmla="*/ 45 h 636"/>
                <a:gd name="T32" fmla="*/ 207 w 636"/>
                <a:gd name="T33" fmla="*/ 186 h 636"/>
                <a:gd name="T34" fmla="*/ 308 w 636"/>
                <a:gd name="T35" fmla="*/ 308 h 636"/>
                <a:gd name="T36" fmla="*/ 207 w 636"/>
                <a:gd name="T37" fmla="*/ 186 h 636"/>
                <a:gd name="T38" fmla="*/ 308 w 636"/>
                <a:gd name="T39" fmla="*/ 452 h 636"/>
                <a:gd name="T40" fmla="*/ 185 w 636"/>
                <a:gd name="T41" fmla="*/ 328 h 636"/>
                <a:gd name="T42" fmla="*/ 273 w 636"/>
                <a:gd name="T43" fmla="*/ 591 h 636"/>
                <a:gd name="T44" fmla="*/ 204 w 636"/>
                <a:gd name="T45" fmla="*/ 493 h 636"/>
                <a:gd name="T46" fmla="*/ 328 w 636"/>
                <a:gd name="T47" fmla="*/ 594 h 636"/>
                <a:gd name="T48" fmla="*/ 413 w 636"/>
                <a:gd name="T49" fmla="*/ 486 h 636"/>
                <a:gd name="T50" fmla="*/ 328 w 636"/>
                <a:gd name="T51" fmla="*/ 594 h 636"/>
                <a:gd name="T52" fmla="*/ 498 w 636"/>
                <a:gd name="T53" fmla="*/ 528 h 636"/>
                <a:gd name="T54" fmla="*/ 432 w 636"/>
                <a:gd name="T55" fmla="*/ 493 h 636"/>
                <a:gd name="T56" fmla="*/ 328 w 636"/>
                <a:gd name="T57" fmla="*/ 452 h 636"/>
                <a:gd name="T58" fmla="*/ 451 w 636"/>
                <a:gd name="T59" fmla="*/ 328 h 636"/>
                <a:gd name="T60" fmla="*/ 328 w 636"/>
                <a:gd name="T61" fmla="*/ 308 h 636"/>
                <a:gd name="T62" fmla="*/ 429 w 636"/>
                <a:gd name="T63" fmla="*/ 186 h 636"/>
                <a:gd name="T64" fmla="*/ 328 w 636"/>
                <a:gd name="T65" fmla="*/ 308 h 636"/>
                <a:gd name="T66" fmla="*/ 188 w 636"/>
                <a:gd name="T67" fmla="*/ 179 h 636"/>
                <a:gd name="T68" fmla="*/ 42 w 636"/>
                <a:gd name="T69" fmla="*/ 308 h 636"/>
                <a:gd name="T70" fmla="*/ 42 w 636"/>
                <a:gd name="T71" fmla="*/ 328 h 636"/>
                <a:gd name="T72" fmla="*/ 195 w 636"/>
                <a:gd name="T73" fmla="*/ 475 h 636"/>
                <a:gd name="T74" fmla="*/ 42 w 636"/>
                <a:gd name="T75" fmla="*/ 328 h 636"/>
                <a:gd name="T76" fmla="*/ 441 w 636"/>
                <a:gd name="T77" fmla="*/ 475 h 636"/>
                <a:gd name="T78" fmla="*/ 594 w 636"/>
                <a:gd name="T79" fmla="*/ 328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6" h="636">
                  <a:moveTo>
                    <a:pt x="318" y="0"/>
                  </a:moveTo>
                  <a:cubicBezTo>
                    <a:pt x="142" y="0"/>
                    <a:pt x="0" y="142"/>
                    <a:pt x="0" y="318"/>
                  </a:cubicBezTo>
                  <a:cubicBezTo>
                    <a:pt x="0" y="494"/>
                    <a:pt x="142" y="636"/>
                    <a:pt x="318" y="636"/>
                  </a:cubicBezTo>
                  <a:cubicBezTo>
                    <a:pt x="494" y="636"/>
                    <a:pt x="636" y="494"/>
                    <a:pt x="636" y="318"/>
                  </a:cubicBezTo>
                  <a:cubicBezTo>
                    <a:pt x="636" y="142"/>
                    <a:pt x="494" y="0"/>
                    <a:pt x="318" y="0"/>
                  </a:cubicBezTo>
                  <a:close/>
                  <a:moveTo>
                    <a:pt x="594" y="308"/>
                  </a:moveTo>
                  <a:cubicBezTo>
                    <a:pt x="471" y="308"/>
                    <a:pt x="471" y="308"/>
                    <a:pt x="471" y="308"/>
                  </a:cubicBezTo>
                  <a:cubicBezTo>
                    <a:pt x="470" y="262"/>
                    <a:pt x="462" y="219"/>
                    <a:pt x="448" y="179"/>
                  </a:cubicBezTo>
                  <a:cubicBezTo>
                    <a:pt x="476" y="168"/>
                    <a:pt x="501" y="152"/>
                    <a:pt x="525" y="134"/>
                  </a:cubicBezTo>
                  <a:cubicBezTo>
                    <a:pt x="566" y="181"/>
                    <a:pt x="592" y="241"/>
                    <a:pt x="594" y="308"/>
                  </a:cubicBezTo>
                  <a:close/>
                  <a:moveTo>
                    <a:pt x="307" y="594"/>
                  </a:moveTo>
                  <a:cubicBezTo>
                    <a:pt x="273" y="566"/>
                    <a:pt x="244" y="529"/>
                    <a:pt x="223" y="486"/>
                  </a:cubicBezTo>
                  <a:cubicBezTo>
                    <a:pt x="250" y="478"/>
                    <a:pt x="278" y="473"/>
                    <a:pt x="308" y="472"/>
                  </a:cubicBezTo>
                  <a:cubicBezTo>
                    <a:pt x="308" y="594"/>
                    <a:pt x="308" y="594"/>
                    <a:pt x="308" y="594"/>
                  </a:cubicBezTo>
                  <a:cubicBezTo>
                    <a:pt x="307" y="594"/>
                    <a:pt x="307" y="594"/>
                    <a:pt x="307" y="594"/>
                  </a:cubicBezTo>
                  <a:close/>
                  <a:moveTo>
                    <a:pt x="329" y="42"/>
                  </a:moveTo>
                  <a:cubicBezTo>
                    <a:pt x="368" y="74"/>
                    <a:pt x="400" y="117"/>
                    <a:pt x="421" y="167"/>
                  </a:cubicBezTo>
                  <a:cubicBezTo>
                    <a:pt x="392" y="177"/>
                    <a:pt x="361" y="183"/>
                    <a:pt x="328" y="184"/>
                  </a:cubicBezTo>
                  <a:cubicBezTo>
                    <a:pt x="328" y="42"/>
                    <a:pt x="328" y="42"/>
                    <a:pt x="328" y="42"/>
                  </a:cubicBezTo>
                  <a:cubicBezTo>
                    <a:pt x="329" y="42"/>
                    <a:pt x="329" y="42"/>
                    <a:pt x="329" y="42"/>
                  </a:cubicBezTo>
                  <a:close/>
                  <a:moveTo>
                    <a:pt x="363" y="45"/>
                  </a:moveTo>
                  <a:cubicBezTo>
                    <a:pt x="420" y="55"/>
                    <a:pt x="471" y="81"/>
                    <a:pt x="510" y="119"/>
                  </a:cubicBezTo>
                  <a:cubicBezTo>
                    <a:pt x="489" y="136"/>
                    <a:pt x="466" y="150"/>
                    <a:pt x="440" y="160"/>
                  </a:cubicBezTo>
                  <a:cubicBezTo>
                    <a:pt x="421" y="116"/>
                    <a:pt x="395" y="77"/>
                    <a:pt x="363" y="45"/>
                  </a:cubicBezTo>
                  <a:close/>
                  <a:moveTo>
                    <a:pt x="308" y="42"/>
                  </a:moveTo>
                  <a:cubicBezTo>
                    <a:pt x="308" y="184"/>
                    <a:pt x="308" y="184"/>
                    <a:pt x="308" y="184"/>
                  </a:cubicBezTo>
                  <a:cubicBezTo>
                    <a:pt x="275" y="183"/>
                    <a:pt x="244" y="177"/>
                    <a:pt x="215" y="167"/>
                  </a:cubicBezTo>
                  <a:cubicBezTo>
                    <a:pt x="236" y="117"/>
                    <a:pt x="268" y="74"/>
                    <a:pt x="307" y="42"/>
                  </a:cubicBezTo>
                  <a:cubicBezTo>
                    <a:pt x="307" y="42"/>
                    <a:pt x="307" y="42"/>
                    <a:pt x="308" y="42"/>
                  </a:cubicBezTo>
                  <a:close/>
                  <a:moveTo>
                    <a:pt x="196" y="160"/>
                  </a:moveTo>
                  <a:cubicBezTo>
                    <a:pt x="171" y="150"/>
                    <a:pt x="147" y="136"/>
                    <a:pt x="126" y="119"/>
                  </a:cubicBezTo>
                  <a:cubicBezTo>
                    <a:pt x="165" y="81"/>
                    <a:pt x="216" y="55"/>
                    <a:pt x="273" y="45"/>
                  </a:cubicBezTo>
                  <a:cubicBezTo>
                    <a:pt x="241" y="77"/>
                    <a:pt x="215" y="116"/>
                    <a:pt x="196" y="160"/>
                  </a:cubicBezTo>
                  <a:close/>
                  <a:moveTo>
                    <a:pt x="207" y="186"/>
                  </a:moveTo>
                  <a:cubicBezTo>
                    <a:pt x="239" y="197"/>
                    <a:pt x="273" y="204"/>
                    <a:pt x="308" y="205"/>
                  </a:cubicBezTo>
                  <a:cubicBezTo>
                    <a:pt x="308" y="308"/>
                    <a:pt x="308" y="308"/>
                    <a:pt x="308" y="308"/>
                  </a:cubicBezTo>
                  <a:cubicBezTo>
                    <a:pt x="185" y="308"/>
                    <a:pt x="185" y="308"/>
                    <a:pt x="185" y="308"/>
                  </a:cubicBezTo>
                  <a:cubicBezTo>
                    <a:pt x="186" y="265"/>
                    <a:pt x="194" y="224"/>
                    <a:pt x="207" y="186"/>
                  </a:cubicBezTo>
                  <a:close/>
                  <a:moveTo>
                    <a:pt x="308" y="328"/>
                  </a:moveTo>
                  <a:cubicBezTo>
                    <a:pt x="308" y="452"/>
                    <a:pt x="308" y="452"/>
                    <a:pt x="308" y="452"/>
                  </a:cubicBezTo>
                  <a:cubicBezTo>
                    <a:pt x="275" y="453"/>
                    <a:pt x="244" y="458"/>
                    <a:pt x="215" y="468"/>
                  </a:cubicBezTo>
                  <a:cubicBezTo>
                    <a:pt x="197" y="425"/>
                    <a:pt x="186" y="378"/>
                    <a:pt x="185" y="328"/>
                  </a:cubicBezTo>
                  <a:lnTo>
                    <a:pt x="308" y="328"/>
                  </a:lnTo>
                  <a:close/>
                  <a:moveTo>
                    <a:pt x="273" y="591"/>
                  </a:moveTo>
                  <a:cubicBezTo>
                    <a:pt x="222" y="582"/>
                    <a:pt x="176" y="560"/>
                    <a:pt x="138" y="528"/>
                  </a:cubicBezTo>
                  <a:cubicBezTo>
                    <a:pt x="158" y="514"/>
                    <a:pt x="180" y="502"/>
                    <a:pt x="204" y="493"/>
                  </a:cubicBezTo>
                  <a:cubicBezTo>
                    <a:pt x="222" y="531"/>
                    <a:pt x="245" y="563"/>
                    <a:pt x="273" y="591"/>
                  </a:cubicBezTo>
                  <a:close/>
                  <a:moveTo>
                    <a:pt x="328" y="594"/>
                  </a:moveTo>
                  <a:cubicBezTo>
                    <a:pt x="328" y="472"/>
                    <a:pt x="328" y="472"/>
                    <a:pt x="328" y="472"/>
                  </a:cubicBezTo>
                  <a:cubicBezTo>
                    <a:pt x="358" y="473"/>
                    <a:pt x="386" y="478"/>
                    <a:pt x="413" y="486"/>
                  </a:cubicBezTo>
                  <a:cubicBezTo>
                    <a:pt x="392" y="529"/>
                    <a:pt x="363" y="566"/>
                    <a:pt x="329" y="594"/>
                  </a:cubicBezTo>
                  <a:cubicBezTo>
                    <a:pt x="329" y="594"/>
                    <a:pt x="329" y="594"/>
                    <a:pt x="328" y="594"/>
                  </a:cubicBezTo>
                  <a:close/>
                  <a:moveTo>
                    <a:pt x="432" y="493"/>
                  </a:moveTo>
                  <a:cubicBezTo>
                    <a:pt x="456" y="502"/>
                    <a:pt x="478" y="514"/>
                    <a:pt x="498" y="528"/>
                  </a:cubicBezTo>
                  <a:cubicBezTo>
                    <a:pt x="460" y="560"/>
                    <a:pt x="414" y="582"/>
                    <a:pt x="363" y="591"/>
                  </a:cubicBezTo>
                  <a:cubicBezTo>
                    <a:pt x="391" y="563"/>
                    <a:pt x="414" y="531"/>
                    <a:pt x="432" y="493"/>
                  </a:cubicBezTo>
                  <a:close/>
                  <a:moveTo>
                    <a:pt x="421" y="468"/>
                  </a:moveTo>
                  <a:cubicBezTo>
                    <a:pt x="392" y="458"/>
                    <a:pt x="361" y="453"/>
                    <a:pt x="328" y="452"/>
                  </a:cubicBezTo>
                  <a:cubicBezTo>
                    <a:pt x="328" y="328"/>
                    <a:pt x="328" y="328"/>
                    <a:pt x="328" y="328"/>
                  </a:cubicBezTo>
                  <a:cubicBezTo>
                    <a:pt x="451" y="328"/>
                    <a:pt x="451" y="328"/>
                    <a:pt x="451" y="328"/>
                  </a:cubicBezTo>
                  <a:cubicBezTo>
                    <a:pt x="450" y="378"/>
                    <a:pt x="439" y="425"/>
                    <a:pt x="421" y="468"/>
                  </a:cubicBezTo>
                  <a:close/>
                  <a:moveTo>
                    <a:pt x="328" y="308"/>
                  </a:moveTo>
                  <a:cubicBezTo>
                    <a:pt x="328" y="205"/>
                    <a:pt x="328" y="205"/>
                    <a:pt x="328" y="205"/>
                  </a:cubicBezTo>
                  <a:cubicBezTo>
                    <a:pt x="363" y="204"/>
                    <a:pt x="397" y="197"/>
                    <a:pt x="429" y="186"/>
                  </a:cubicBezTo>
                  <a:cubicBezTo>
                    <a:pt x="442" y="224"/>
                    <a:pt x="450" y="265"/>
                    <a:pt x="451" y="308"/>
                  </a:cubicBezTo>
                  <a:lnTo>
                    <a:pt x="328" y="308"/>
                  </a:lnTo>
                  <a:close/>
                  <a:moveTo>
                    <a:pt x="111" y="134"/>
                  </a:moveTo>
                  <a:cubicBezTo>
                    <a:pt x="135" y="152"/>
                    <a:pt x="160" y="168"/>
                    <a:pt x="188" y="179"/>
                  </a:cubicBezTo>
                  <a:cubicBezTo>
                    <a:pt x="174" y="219"/>
                    <a:pt x="166" y="262"/>
                    <a:pt x="165" y="308"/>
                  </a:cubicBezTo>
                  <a:cubicBezTo>
                    <a:pt x="42" y="308"/>
                    <a:pt x="42" y="308"/>
                    <a:pt x="42" y="308"/>
                  </a:cubicBezTo>
                  <a:cubicBezTo>
                    <a:pt x="44" y="241"/>
                    <a:pt x="70" y="181"/>
                    <a:pt x="111" y="134"/>
                  </a:cubicBezTo>
                  <a:close/>
                  <a:moveTo>
                    <a:pt x="42" y="328"/>
                  </a:moveTo>
                  <a:cubicBezTo>
                    <a:pt x="165" y="328"/>
                    <a:pt x="165" y="328"/>
                    <a:pt x="165" y="328"/>
                  </a:cubicBezTo>
                  <a:cubicBezTo>
                    <a:pt x="166" y="381"/>
                    <a:pt x="177" y="430"/>
                    <a:pt x="195" y="475"/>
                  </a:cubicBezTo>
                  <a:cubicBezTo>
                    <a:pt x="169" y="485"/>
                    <a:pt x="145" y="498"/>
                    <a:pt x="123" y="514"/>
                  </a:cubicBezTo>
                  <a:cubicBezTo>
                    <a:pt x="75" y="466"/>
                    <a:pt x="44" y="401"/>
                    <a:pt x="42" y="328"/>
                  </a:cubicBezTo>
                  <a:close/>
                  <a:moveTo>
                    <a:pt x="513" y="514"/>
                  </a:moveTo>
                  <a:cubicBezTo>
                    <a:pt x="491" y="498"/>
                    <a:pt x="467" y="485"/>
                    <a:pt x="441" y="475"/>
                  </a:cubicBezTo>
                  <a:cubicBezTo>
                    <a:pt x="459" y="430"/>
                    <a:pt x="470" y="381"/>
                    <a:pt x="471" y="328"/>
                  </a:cubicBezTo>
                  <a:cubicBezTo>
                    <a:pt x="594" y="328"/>
                    <a:pt x="594" y="328"/>
                    <a:pt x="594" y="328"/>
                  </a:cubicBezTo>
                  <a:cubicBezTo>
                    <a:pt x="592" y="401"/>
                    <a:pt x="561" y="466"/>
                    <a:pt x="513" y="514"/>
                  </a:cubicBezTo>
                  <a:close/>
                </a:path>
              </a:pathLst>
            </a:custGeom>
            <a:solidFill>
              <a:schemeClr val="bg1">
                <a:lumMod val="50000"/>
              </a:schemeClr>
            </a:solidFill>
            <a:ln>
              <a:noFill/>
            </a:ln>
          </p:spPr>
          <p:txBody>
            <a:bodyPr vert="horz" wrap="square" lIns="45720" tIns="22860" rIns="45720" bIns="22860" numCol="1" anchor="t" anchorCtr="0" compatLnSpc="1"/>
            <a:lstStyle/>
            <a:p>
              <a:pPr defTabSz="914083"/>
              <a:endParaRPr lang="id-ID" dirty="0">
                <a:solidFill>
                  <a:srgbClr val="737572"/>
                </a:solidFill>
                <a:cs typeface="+mn-ea"/>
                <a:sym typeface="+mn-lt"/>
              </a:endParaRPr>
            </a:p>
          </p:txBody>
        </p:sp>
      </p:grpSp>
      <p:sp>
        <p:nvSpPr>
          <p:cNvPr id="58" name="Oval 57"/>
          <p:cNvSpPr/>
          <p:nvPr/>
        </p:nvSpPr>
        <p:spPr>
          <a:xfrm>
            <a:off x="9104725" y="2101500"/>
            <a:ext cx="693905" cy="69408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defTabSz="914083"/>
            <a:endParaRPr lang="id-ID" dirty="0">
              <a:solidFill>
                <a:prstClr val="white"/>
              </a:solidFill>
              <a:cs typeface="+mn-ea"/>
              <a:sym typeface="+mn-lt"/>
            </a:endParaRPr>
          </a:p>
        </p:txBody>
      </p:sp>
      <p:grpSp>
        <p:nvGrpSpPr>
          <p:cNvPr id="8" name="组合 7"/>
          <p:cNvGrpSpPr/>
          <p:nvPr/>
        </p:nvGrpSpPr>
        <p:grpSpPr>
          <a:xfrm>
            <a:off x="2393371" y="4808980"/>
            <a:ext cx="693905" cy="694085"/>
            <a:chOff x="2393371" y="4707382"/>
            <a:chExt cx="693905" cy="694085"/>
          </a:xfrm>
        </p:grpSpPr>
        <p:sp>
          <p:nvSpPr>
            <p:cNvPr id="49" name="Oval 48"/>
            <p:cNvSpPr/>
            <p:nvPr/>
          </p:nvSpPr>
          <p:spPr>
            <a:xfrm>
              <a:off x="2393371" y="4707382"/>
              <a:ext cx="693905" cy="6940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defTabSz="914083"/>
              <a:endParaRPr lang="id-ID" dirty="0">
                <a:solidFill>
                  <a:prstClr val="white"/>
                </a:solidFill>
                <a:cs typeface="+mn-ea"/>
                <a:sym typeface="+mn-lt"/>
              </a:endParaRPr>
            </a:p>
          </p:txBody>
        </p:sp>
        <p:sp>
          <p:nvSpPr>
            <p:cNvPr id="59" name="Freeform 6"/>
            <p:cNvSpPr>
              <a:spLocks noChangeArrowheads="1"/>
            </p:cNvSpPr>
            <p:nvPr/>
          </p:nvSpPr>
          <p:spPr bwMode="auto">
            <a:xfrm>
              <a:off x="2545546" y="4879782"/>
              <a:ext cx="354395" cy="347513"/>
            </a:xfrm>
            <a:custGeom>
              <a:avLst/>
              <a:gdLst>
                <a:gd name="T0" fmla="*/ 425 w 444"/>
                <a:gd name="T1" fmla="*/ 17 h 435"/>
                <a:gd name="T2" fmla="*/ 425 w 444"/>
                <a:gd name="T3" fmla="*/ 17 h 435"/>
                <a:gd name="T4" fmla="*/ 345 w 444"/>
                <a:gd name="T5" fmla="*/ 35 h 435"/>
                <a:gd name="T6" fmla="*/ 0 w 444"/>
                <a:gd name="T7" fmla="*/ 222 h 435"/>
                <a:gd name="T8" fmla="*/ 195 w 444"/>
                <a:gd name="T9" fmla="*/ 248 h 435"/>
                <a:gd name="T10" fmla="*/ 221 w 444"/>
                <a:gd name="T11" fmla="*/ 434 h 435"/>
                <a:gd name="T12" fmla="*/ 399 w 444"/>
                <a:gd name="T13" fmla="*/ 89 h 435"/>
                <a:gd name="T14" fmla="*/ 425 w 444"/>
                <a:gd name="T15" fmla="*/ 17 h 435"/>
                <a:gd name="T16" fmla="*/ 381 w 444"/>
                <a:gd name="T17" fmla="*/ 62 h 435"/>
                <a:gd name="T18" fmla="*/ 381 w 444"/>
                <a:gd name="T19" fmla="*/ 62 h 435"/>
                <a:gd name="T20" fmla="*/ 239 w 444"/>
                <a:gd name="T21" fmla="*/ 319 h 435"/>
                <a:gd name="T22" fmla="*/ 230 w 444"/>
                <a:gd name="T23" fmla="*/ 204 h 435"/>
                <a:gd name="T24" fmla="*/ 381 w 444"/>
                <a:gd name="T25" fmla="*/ 6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35">
                  <a:moveTo>
                    <a:pt x="425" y="17"/>
                  </a:moveTo>
                  <a:lnTo>
                    <a:pt x="425" y="17"/>
                  </a:lnTo>
                  <a:cubicBezTo>
                    <a:pt x="408" y="0"/>
                    <a:pt x="399" y="17"/>
                    <a:pt x="345" y="35"/>
                  </a:cubicBezTo>
                  <a:cubicBezTo>
                    <a:pt x="221" y="97"/>
                    <a:pt x="0" y="222"/>
                    <a:pt x="0" y="222"/>
                  </a:cubicBezTo>
                  <a:cubicBezTo>
                    <a:pt x="195" y="248"/>
                    <a:pt x="195" y="248"/>
                    <a:pt x="195" y="248"/>
                  </a:cubicBezTo>
                  <a:cubicBezTo>
                    <a:pt x="221" y="434"/>
                    <a:pt x="221" y="434"/>
                    <a:pt x="221" y="434"/>
                  </a:cubicBezTo>
                  <a:cubicBezTo>
                    <a:pt x="221" y="434"/>
                    <a:pt x="345" y="222"/>
                    <a:pt x="399" y="89"/>
                  </a:cubicBezTo>
                  <a:cubicBezTo>
                    <a:pt x="425" y="44"/>
                    <a:pt x="443" y="26"/>
                    <a:pt x="425" y="17"/>
                  </a:cubicBezTo>
                  <a:close/>
                  <a:moveTo>
                    <a:pt x="381" y="62"/>
                  </a:moveTo>
                  <a:lnTo>
                    <a:pt x="381" y="62"/>
                  </a:lnTo>
                  <a:cubicBezTo>
                    <a:pt x="239" y="319"/>
                    <a:pt x="239" y="319"/>
                    <a:pt x="239" y="319"/>
                  </a:cubicBezTo>
                  <a:cubicBezTo>
                    <a:pt x="230" y="204"/>
                    <a:pt x="230" y="204"/>
                    <a:pt x="230" y="204"/>
                  </a:cubicBezTo>
                  <a:lnTo>
                    <a:pt x="381" y="62"/>
                  </a:lnTo>
                  <a:close/>
                </a:path>
              </a:pathLst>
            </a:custGeom>
            <a:solidFill>
              <a:schemeClr val="bg1"/>
            </a:solidFill>
            <a:ln>
              <a:noFill/>
            </a:ln>
            <a:effectLst/>
          </p:spPr>
          <p:txBody>
            <a:bodyPr wrap="none" anchor="ctr"/>
            <a:lstStyle/>
            <a:p>
              <a:pPr defTabSz="914083"/>
              <a:endParaRPr lang="en-US" dirty="0">
                <a:solidFill>
                  <a:srgbClr val="737572"/>
                </a:solidFill>
                <a:cs typeface="+mn-ea"/>
                <a:sym typeface="+mn-lt"/>
              </a:endParaRPr>
            </a:p>
          </p:txBody>
        </p:sp>
      </p:grpSp>
      <p:grpSp>
        <p:nvGrpSpPr>
          <p:cNvPr id="7" name="组合 6"/>
          <p:cNvGrpSpPr/>
          <p:nvPr/>
        </p:nvGrpSpPr>
        <p:grpSpPr>
          <a:xfrm>
            <a:off x="2390748" y="2165974"/>
            <a:ext cx="693905" cy="694085"/>
            <a:chOff x="2376234" y="2078890"/>
            <a:chExt cx="693905" cy="694085"/>
          </a:xfrm>
        </p:grpSpPr>
        <p:sp>
          <p:nvSpPr>
            <p:cNvPr id="43" name="Oval 42"/>
            <p:cNvSpPr/>
            <p:nvPr/>
          </p:nvSpPr>
          <p:spPr>
            <a:xfrm>
              <a:off x="2376234" y="2078890"/>
              <a:ext cx="693905" cy="6940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defTabSz="914083"/>
              <a:endParaRPr lang="id-ID" dirty="0">
                <a:solidFill>
                  <a:prstClr val="white"/>
                </a:solidFill>
                <a:cs typeface="+mn-ea"/>
                <a:sym typeface="+mn-lt"/>
              </a:endParaRPr>
            </a:p>
          </p:txBody>
        </p:sp>
        <p:sp>
          <p:nvSpPr>
            <p:cNvPr id="65" name="Freeform 104"/>
            <p:cNvSpPr>
              <a:spLocks noChangeArrowheads="1"/>
            </p:cNvSpPr>
            <p:nvPr/>
          </p:nvSpPr>
          <p:spPr bwMode="auto">
            <a:xfrm>
              <a:off x="2559305" y="2250128"/>
              <a:ext cx="348905" cy="261789"/>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p:spPr>
          <p:txBody>
            <a:bodyPr wrap="none" anchor="ctr"/>
            <a:lstStyle/>
            <a:p>
              <a:pPr defTabSz="914083"/>
              <a:endParaRPr lang="en-US" dirty="0">
                <a:solidFill>
                  <a:srgbClr val="737572"/>
                </a:solidFill>
                <a:cs typeface="+mn-ea"/>
                <a:sym typeface="+mn-lt"/>
              </a:endParaRPr>
            </a:p>
          </p:txBody>
        </p:sp>
      </p:grpSp>
      <p:sp>
        <p:nvSpPr>
          <p:cNvPr id="73" name="TextBox 72"/>
          <p:cNvSpPr txBox="1"/>
          <p:nvPr/>
        </p:nvSpPr>
        <p:spPr>
          <a:xfrm>
            <a:off x="9815766" y="1981200"/>
            <a:ext cx="902821" cy="307783"/>
          </a:xfrm>
          <a:prstGeom prst="rect">
            <a:avLst/>
          </a:prstGeom>
          <a:noFill/>
        </p:spPr>
        <p:txBody>
          <a:bodyPr wrap="none" lIns="91445" tIns="45723" rIns="91445" bIns="45723" rtlCol="0">
            <a:spAutoFit/>
          </a:bodyPr>
          <a:lstStyle/>
          <a:p>
            <a:pPr defTabSz="914083"/>
            <a:r>
              <a:rPr lang="zh-CN" altLang="en-US" sz="1400" b="1" dirty="0" smtClean="0">
                <a:solidFill>
                  <a:srgbClr val="737572"/>
                </a:solidFill>
                <a:cs typeface="+mn-ea"/>
                <a:sym typeface="+mn-lt"/>
              </a:rPr>
              <a:t>专业咨询</a:t>
            </a:r>
            <a:endParaRPr lang="id-ID" sz="1400" b="1" dirty="0">
              <a:solidFill>
                <a:srgbClr val="737572"/>
              </a:solidFill>
              <a:cs typeface="+mn-ea"/>
              <a:sym typeface="+mn-lt"/>
            </a:endParaRPr>
          </a:p>
        </p:txBody>
      </p:sp>
      <p:sp>
        <p:nvSpPr>
          <p:cNvPr id="74" name="Rectangle 73"/>
          <p:cNvSpPr/>
          <p:nvPr/>
        </p:nvSpPr>
        <p:spPr>
          <a:xfrm>
            <a:off x="9815766" y="2293198"/>
            <a:ext cx="1736521" cy="792274"/>
          </a:xfrm>
          <a:prstGeom prst="rect">
            <a:avLst/>
          </a:prstGeom>
        </p:spPr>
        <p:txBody>
          <a:bodyPr wrap="square" lIns="91445" tIns="45723" rIns="91445" bIns="45723">
            <a:spAutoFit/>
          </a:bodyPr>
          <a:lstStyle/>
          <a:p>
            <a:pPr defTabSz="914083">
              <a:lnSpc>
                <a:spcPct val="130000"/>
              </a:lnSpc>
            </a:pPr>
            <a:r>
              <a:rPr lang="zh-CN" altLang="en-US" sz="1200" dirty="0">
                <a:solidFill>
                  <a:srgbClr val="737572"/>
                </a:solidFill>
                <a:cs typeface="+mn-ea"/>
                <a:sym typeface="+mn-lt"/>
              </a:rPr>
              <a:t>若</a:t>
            </a:r>
            <a:r>
              <a:rPr lang="zh-CN" altLang="en-US" sz="1200" dirty="0" smtClean="0">
                <a:solidFill>
                  <a:srgbClr val="737572"/>
                </a:solidFill>
                <a:cs typeface="+mn-ea"/>
                <a:sym typeface="+mn-lt"/>
              </a:rPr>
              <a:t>有测试相关问题可向我司测试人员咨询，我司将提供专业解答</a:t>
            </a:r>
            <a:endParaRPr lang="en-US" sz="1200" dirty="0">
              <a:solidFill>
                <a:srgbClr val="737572"/>
              </a:solidFill>
              <a:cs typeface="+mn-ea"/>
              <a:sym typeface="+mn-lt"/>
            </a:endParaRPr>
          </a:p>
        </p:txBody>
      </p:sp>
      <p:sp>
        <p:nvSpPr>
          <p:cNvPr id="76" name="TextBox 75"/>
          <p:cNvSpPr txBox="1"/>
          <p:nvPr/>
        </p:nvSpPr>
        <p:spPr>
          <a:xfrm>
            <a:off x="1325684" y="3255491"/>
            <a:ext cx="902821" cy="307783"/>
          </a:xfrm>
          <a:prstGeom prst="rect">
            <a:avLst/>
          </a:prstGeom>
          <a:noFill/>
        </p:spPr>
        <p:txBody>
          <a:bodyPr wrap="none" lIns="91445" tIns="45723" rIns="91445" bIns="45723" rtlCol="0">
            <a:spAutoFit/>
          </a:bodyPr>
          <a:lstStyle/>
          <a:p>
            <a:pPr defTabSz="914083"/>
            <a:r>
              <a:rPr lang="zh-CN" altLang="en-US" sz="1400" b="1" dirty="0" smtClean="0">
                <a:solidFill>
                  <a:srgbClr val="737572"/>
                </a:solidFill>
                <a:cs typeface="+mn-ea"/>
                <a:sym typeface="+mn-lt"/>
              </a:rPr>
              <a:t>多个系统</a:t>
            </a:r>
            <a:endParaRPr lang="id-ID" sz="1400" b="1" dirty="0">
              <a:solidFill>
                <a:srgbClr val="737572"/>
              </a:solidFill>
              <a:cs typeface="+mn-ea"/>
              <a:sym typeface="+mn-lt"/>
            </a:endParaRPr>
          </a:p>
        </p:txBody>
      </p:sp>
      <p:sp>
        <p:nvSpPr>
          <p:cNvPr id="77" name="Rectangle 76"/>
          <p:cNvSpPr/>
          <p:nvPr/>
        </p:nvSpPr>
        <p:spPr>
          <a:xfrm>
            <a:off x="639713" y="3579941"/>
            <a:ext cx="1736521" cy="812536"/>
          </a:xfrm>
          <a:prstGeom prst="rect">
            <a:avLst/>
          </a:prstGeom>
        </p:spPr>
        <p:txBody>
          <a:bodyPr wrap="square" lIns="91445" tIns="45723" rIns="91445" bIns="45723">
            <a:spAutoFit/>
          </a:bodyPr>
          <a:lstStyle/>
          <a:p>
            <a:pPr algn="r" defTabSz="914083">
              <a:lnSpc>
                <a:spcPct val="130000"/>
              </a:lnSpc>
            </a:pPr>
            <a:r>
              <a:rPr lang="zh-CN" altLang="en-US" sz="1200" dirty="0" smtClean="0">
                <a:solidFill>
                  <a:srgbClr val="737572"/>
                </a:solidFill>
                <a:cs typeface="+mn-ea"/>
                <a:sym typeface="+mn-lt"/>
              </a:rPr>
              <a:t>各个方面各个系统皆有相应的仿真测试工具可以协助测试</a:t>
            </a:r>
            <a:endParaRPr lang="en-US" sz="1200" dirty="0">
              <a:solidFill>
                <a:srgbClr val="737572"/>
              </a:solidFill>
              <a:cs typeface="+mn-ea"/>
              <a:sym typeface="+mn-lt"/>
            </a:endParaRPr>
          </a:p>
        </p:txBody>
      </p:sp>
      <p:sp>
        <p:nvSpPr>
          <p:cNvPr id="97" name="TextBox 96"/>
          <p:cNvSpPr txBox="1"/>
          <p:nvPr/>
        </p:nvSpPr>
        <p:spPr>
          <a:xfrm>
            <a:off x="9815766" y="4615542"/>
            <a:ext cx="902821" cy="307783"/>
          </a:xfrm>
          <a:prstGeom prst="rect">
            <a:avLst/>
          </a:prstGeom>
          <a:noFill/>
        </p:spPr>
        <p:txBody>
          <a:bodyPr wrap="none" lIns="91445" tIns="45723" rIns="91445" bIns="45723" rtlCol="0">
            <a:spAutoFit/>
          </a:bodyPr>
          <a:lstStyle/>
          <a:p>
            <a:pPr defTabSz="914083"/>
            <a:r>
              <a:rPr lang="zh-CN" altLang="en-US" sz="1400" b="1" dirty="0" smtClean="0">
                <a:solidFill>
                  <a:srgbClr val="737572"/>
                </a:solidFill>
                <a:cs typeface="+mn-ea"/>
                <a:sym typeface="+mn-lt"/>
              </a:rPr>
              <a:t>安全无忧</a:t>
            </a:r>
            <a:endParaRPr lang="id-ID" sz="1400" b="1" dirty="0">
              <a:solidFill>
                <a:srgbClr val="737572"/>
              </a:solidFill>
              <a:cs typeface="+mn-ea"/>
              <a:sym typeface="+mn-lt"/>
            </a:endParaRPr>
          </a:p>
        </p:txBody>
      </p:sp>
      <p:sp>
        <p:nvSpPr>
          <p:cNvPr id="98" name="Rectangle 97"/>
          <p:cNvSpPr/>
          <p:nvPr/>
        </p:nvSpPr>
        <p:spPr>
          <a:xfrm>
            <a:off x="9815766" y="4927540"/>
            <a:ext cx="1736521" cy="792274"/>
          </a:xfrm>
          <a:prstGeom prst="rect">
            <a:avLst/>
          </a:prstGeom>
        </p:spPr>
        <p:txBody>
          <a:bodyPr wrap="square" lIns="91445" tIns="45723" rIns="91445" bIns="45723">
            <a:spAutoFit/>
          </a:bodyPr>
          <a:lstStyle/>
          <a:p>
            <a:pPr defTabSz="914083">
              <a:lnSpc>
                <a:spcPct val="130000"/>
              </a:lnSpc>
            </a:pPr>
            <a:r>
              <a:rPr lang="zh-CN" altLang="zh-CN" sz="1200" dirty="0"/>
              <a:t>采用</a:t>
            </a:r>
            <a:r>
              <a:rPr lang="en-US" altLang="zh-CN" sz="1200" dirty="0" err="1"/>
              <a:t>vpn</a:t>
            </a:r>
            <a:r>
              <a:rPr lang="zh-CN" altLang="zh-CN" sz="1200" dirty="0"/>
              <a:t>共享密匙的接入方式，保证网络的</a:t>
            </a:r>
            <a:r>
              <a:rPr lang="zh-CN" altLang="zh-CN" sz="1200" dirty="0" smtClean="0"/>
              <a:t>私密性</a:t>
            </a:r>
            <a:endParaRPr lang="en-US" sz="1200" dirty="0">
              <a:solidFill>
                <a:srgbClr val="737572"/>
              </a:solidFill>
              <a:cs typeface="+mn-ea"/>
              <a:sym typeface="+mn-lt"/>
            </a:endParaRPr>
          </a:p>
        </p:txBody>
      </p:sp>
      <p:sp>
        <p:nvSpPr>
          <p:cNvPr id="101" name="TextBox 100"/>
          <p:cNvSpPr txBox="1"/>
          <p:nvPr/>
        </p:nvSpPr>
        <p:spPr>
          <a:xfrm>
            <a:off x="1325684" y="1936964"/>
            <a:ext cx="902821" cy="307783"/>
          </a:xfrm>
          <a:prstGeom prst="rect">
            <a:avLst/>
          </a:prstGeom>
          <a:noFill/>
        </p:spPr>
        <p:txBody>
          <a:bodyPr wrap="none" lIns="91445" tIns="45723" rIns="91445" bIns="45723" rtlCol="0">
            <a:spAutoFit/>
          </a:bodyPr>
          <a:lstStyle/>
          <a:p>
            <a:pPr algn="r" defTabSz="914083"/>
            <a:r>
              <a:rPr lang="zh-CN" altLang="en-US" sz="1400" b="1" dirty="0" smtClean="0">
                <a:solidFill>
                  <a:srgbClr val="737572"/>
                </a:solidFill>
                <a:cs typeface="+mn-ea"/>
                <a:sym typeface="+mn-lt"/>
              </a:rPr>
              <a:t>在线测试</a:t>
            </a:r>
            <a:endParaRPr lang="id-ID" sz="1400" b="1" dirty="0">
              <a:solidFill>
                <a:srgbClr val="737572"/>
              </a:solidFill>
              <a:cs typeface="+mn-ea"/>
              <a:sym typeface="+mn-lt"/>
            </a:endParaRPr>
          </a:p>
        </p:txBody>
      </p:sp>
      <p:sp>
        <p:nvSpPr>
          <p:cNvPr id="102" name="Rectangle 101"/>
          <p:cNvSpPr/>
          <p:nvPr/>
        </p:nvSpPr>
        <p:spPr>
          <a:xfrm>
            <a:off x="598264" y="2278651"/>
            <a:ext cx="1736521" cy="812536"/>
          </a:xfrm>
          <a:prstGeom prst="rect">
            <a:avLst/>
          </a:prstGeom>
        </p:spPr>
        <p:txBody>
          <a:bodyPr wrap="square" lIns="91445" tIns="45723" rIns="91445" bIns="45723">
            <a:spAutoFit/>
          </a:bodyPr>
          <a:lstStyle/>
          <a:p>
            <a:pPr algn="r" defTabSz="914083">
              <a:lnSpc>
                <a:spcPct val="130000"/>
              </a:lnSpc>
            </a:pPr>
            <a:r>
              <a:rPr lang="zh-CN" altLang="en-US" sz="1200" dirty="0" smtClean="0">
                <a:solidFill>
                  <a:srgbClr val="737572"/>
                </a:solidFill>
                <a:cs typeface="+mn-ea"/>
                <a:sym typeface="+mn-lt"/>
              </a:rPr>
              <a:t>浏览器登录即可测试，无需线下配置或安装其他软件</a:t>
            </a:r>
            <a:endParaRPr lang="en-US" sz="1200" dirty="0">
              <a:solidFill>
                <a:srgbClr val="737572"/>
              </a:solidFill>
              <a:cs typeface="+mn-ea"/>
              <a:sym typeface="+mn-lt"/>
            </a:endParaRPr>
          </a:p>
        </p:txBody>
      </p:sp>
      <p:sp>
        <p:nvSpPr>
          <p:cNvPr id="107" name="TextBox 106"/>
          <p:cNvSpPr txBox="1"/>
          <p:nvPr/>
        </p:nvSpPr>
        <p:spPr>
          <a:xfrm>
            <a:off x="1466525" y="4572000"/>
            <a:ext cx="902821" cy="307783"/>
          </a:xfrm>
          <a:prstGeom prst="rect">
            <a:avLst/>
          </a:prstGeom>
          <a:noFill/>
        </p:spPr>
        <p:txBody>
          <a:bodyPr wrap="none" lIns="91445" tIns="45723" rIns="91445" bIns="45723" rtlCol="0">
            <a:spAutoFit/>
          </a:bodyPr>
          <a:lstStyle/>
          <a:p>
            <a:pPr algn="r" defTabSz="914083"/>
            <a:r>
              <a:rPr lang="zh-CN" altLang="en-US" sz="1400" b="1" dirty="0" smtClean="0">
                <a:solidFill>
                  <a:srgbClr val="737572"/>
                </a:solidFill>
                <a:cs typeface="+mn-ea"/>
                <a:sym typeface="+mn-lt"/>
              </a:rPr>
              <a:t>简单快捷</a:t>
            </a:r>
            <a:endParaRPr lang="id-ID" sz="1400" b="1" dirty="0">
              <a:solidFill>
                <a:srgbClr val="737572"/>
              </a:solidFill>
              <a:cs typeface="+mn-ea"/>
              <a:sym typeface="+mn-lt"/>
            </a:endParaRPr>
          </a:p>
        </p:txBody>
      </p:sp>
      <p:sp>
        <p:nvSpPr>
          <p:cNvPr id="108" name="Rectangle 107"/>
          <p:cNvSpPr/>
          <p:nvPr/>
        </p:nvSpPr>
        <p:spPr>
          <a:xfrm>
            <a:off x="625249" y="4883998"/>
            <a:ext cx="1736521" cy="812536"/>
          </a:xfrm>
          <a:prstGeom prst="rect">
            <a:avLst/>
          </a:prstGeom>
        </p:spPr>
        <p:txBody>
          <a:bodyPr wrap="square" lIns="91445" tIns="45723" rIns="91445" bIns="45723">
            <a:spAutoFit/>
          </a:bodyPr>
          <a:lstStyle/>
          <a:p>
            <a:pPr algn="r" defTabSz="914083">
              <a:lnSpc>
                <a:spcPct val="130000"/>
              </a:lnSpc>
            </a:pPr>
            <a:r>
              <a:rPr lang="zh-CN" altLang="en-US" sz="1200" dirty="0" smtClean="0">
                <a:solidFill>
                  <a:srgbClr val="737572"/>
                </a:solidFill>
                <a:cs typeface="+mn-ea"/>
                <a:sym typeface="+mn-lt"/>
              </a:rPr>
              <a:t>仿真测试软件界面直观操作简单，易于上手，提高测试效率</a:t>
            </a:r>
            <a:endParaRPr lang="en-US" sz="1200" dirty="0">
              <a:solidFill>
                <a:srgbClr val="737572"/>
              </a:solidFill>
              <a:cs typeface="+mn-ea"/>
              <a:sym typeface="+mn-lt"/>
            </a:endParaRPr>
          </a:p>
        </p:txBody>
      </p:sp>
      <p:sp>
        <p:nvSpPr>
          <p:cNvPr id="104" name="TextBox 103"/>
          <p:cNvSpPr txBox="1"/>
          <p:nvPr/>
        </p:nvSpPr>
        <p:spPr>
          <a:xfrm>
            <a:off x="9815766" y="3219100"/>
            <a:ext cx="902821" cy="307783"/>
          </a:xfrm>
          <a:prstGeom prst="rect">
            <a:avLst/>
          </a:prstGeom>
          <a:noFill/>
        </p:spPr>
        <p:txBody>
          <a:bodyPr wrap="none" lIns="91445" tIns="45723" rIns="91445" bIns="45723" rtlCol="0">
            <a:spAutoFit/>
          </a:bodyPr>
          <a:lstStyle/>
          <a:p>
            <a:pPr defTabSz="914083"/>
            <a:r>
              <a:rPr lang="zh-CN" altLang="en-US" sz="1400" b="1" dirty="0">
                <a:solidFill>
                  <a:srgbClr val="737572"/>
                </a:solidFill>
                <a:cs typeface="+mn-ea"/>
                <a:sym typeface="+mn-lt"/>
              </a:rPr>
              <a:t>迅速</a:t>
            </a:r>
            <a:r>
              <a:rPr lang="zh-CN" altLang="en-US" sz="1400" b="1" dirty="0" smtClean="0">
                <a:solidFill>
                  <a:srgbClr val="737572"/>
                </a:solidFill>
                <a:cs typeface="+mn-ea"/>
                <a:sym typeface="+mn-lt"/>
              </a:rPr>
              <a:t>更新</a:t>
            </a:r>
            <a:endParaRPr lang="id-ID" sz="1400" b="1" dirty="0">
              <a:solidFill>
                <a:srgbClr val="737572"/>
              </a:solidFill>
              <a:cs typeface="+mn-ea"/>
              <a:sym typeface="+mn-lt"/>
            </a:endParaRPr>
          </a:p>
        </p:txBody>
      </p:sp>
      <p:sp>
        <p:nvSpPr>
          <p:cNvPr id="105" name="Rectangle 104"/>
          <p:cNvSpPr/>
          <p:nvPr/>
        </p:nvSpPr>
        <p:spPr>
          <a:xfrm>
            <a:off x="9798630" y="3484226"/>
            <a:ext cx="1736521" cy="792274"/>
          </a:xfrm>
          <a:prstGeom prst="rect">
            <a:avLst/>
          </a:prstGeom>
        </p:spPr>
        <p:txBody>
          <a:bodyPr wrap="square" lIns="91445" tIns="45723" rIns="91445" bIns="45723">
            <a:spAutoFit/>
          </a:bodyPr>
          <a:lstStyle/>
          <a:p>
            <a:pPr defTabSz="914083">
              <a:lnSpc>
                <a:spcPct val="130000"/>
              </a:lnSpc>
            </a:pPr>
            <a:r>
              <a:rPr lang="zh-CN" altLang="en-US" sz="1200" dirty="0" smtClean="0">
                <a:solidFill>
                  <a:srgbClr val="737572"/>
                </a:solidFill>
                <a:cs typeface="+mn-ea"/>
                <a:sym typeface="+mn-lt"/>
              </a:rPr>
              <a:t>若该系统有更新，相应的仿真工具也会提供相应的更新</a:t>
            </a:r>
            <a:endParaRPr lang="en-US" sz="1200" dirty="0">
              <a:solidFill>
                <a:srgbClr val="737572"/>
              </a:solidFill>
              <a:cs typeface="+mn-ea"/>
              <a:sym typeface="+mn-lt"/>
            </a:endParaRPr>
          </a:p>
        </p:txBody>
      </p:sp>
      <p:grpSp>
        <p:nvGrpSpPr>
          <p:cNvPr id="6" name="组合 5"/>
          <p:cNvGrpSpPr/>
          <p:nvPr/>
        </p:nvGrpSpPr>
        <p:grpSpPr>
          <a:xfrm>
            <a:off x="9104725" y="3409276"/>
            <a:ext cx="693905" cy="694085"/>
            <a:chOff x="13363870" y="3326576"/>
            <a:chExt cx="693905" cy="694085"/>
          </a:xfrm>
        </p:grpSpPr>
        <p:sp>
          <p:nvSpPr>
            <p:cNvPr id="46" name="Oval 45"/>
            <p:cNvSpPr/>
            <p:nvPr/>
          </p:nvSpPr>
          <p:spPr>
            <a:xfrm>
              <a:off x="13363870" y="3326576"/>
              <a:ext cx="693905" cy="69408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defTabSz="914083"/>
              <a:endParaRPr lang="id-ID" dirty="0">
                <a:solidFill>
                  <a:prstClr val="white"/>
                </a:solidFill>
                <a:cs typeface="+mn-ea"/>
                <a:sym typeface="+mn-lt"/>
              </a:endParaRPr>
            </a:p>
          </p:txBody>
        </p:sp>
        <p:sp>
          <p:nvSpPr>
            <p:cNvPr id="110" name="Freeform 25"/>
            <p:cNvSpPr>
              <a:spLocks noChangeArrowheads="1"/>
            </p:cNvSpPr>
            <p:nvPr/>
          </p:nvSpPr>
          <p:spPr bwMode="auto">
            <a:xfrm>
              <a:off x="13538957" y="3480574"/>
              <a:ext cx="366813" cy="310588"/>
            </a:xfrm>
            <a:custGeom>
              <a:avLst/>
              <a:gdLst>
                <a:gd name="T0" fmla="*/ 21 w 602"/>
                <a:gd name="T1" fmla="*/ 509 h 510"/>
                <a:gd name="T2" fmla="*/ 21 w 602"/>
                <a:gd name="T3" fmla="*/ 509 h 510"/>
                <a:gd name="T4" fmla="*/ 580 w 602"/>
                <a:gd name="T5" fmla="*/ 509 h 510"/>
                <a:gd name="T6" fmla="*/ 601 w 602"/>
                <a:gd name="T7" fmla="*/ 488 h 510"/>
                <a:gd name="T8" fmla="*/ 601 w 602"/>
                <a:gd name="T9" fmla="*/ 481 h 510"/>
                <a:gd name="T10" fmla="*/ 580 w 602"/>
                <a:gd name="T11" fmla="*/ 452 h 510"/>
                <a:gd name="T12" fmla="*/ 21 w 602"/>
                <a:gd name="T13" fmla="*/ 452 h 510"/>
                <a:gd name="T14" fmla="*/ 0 w 602"/>
                <a:gd name="T15" fmla="*/ 481 h 510"/>
                <a:gd name="T16" fmla="*/ 0 w 602"/>
                <a:gd name="T17" fmla="*/ 488 h 510"/>
                <a:gd name="T18" fmla="*/ 21 w 602"/>
                <a:gd name="T19" fmla="*/ 509 h 510"/>
                <a:gd name="T20" fmla="*/ 113 w 602"/>
                <a:gd name="T21" fmla="*/ 424 h 510"/>
                <a:gd name="T22" fmla="*/ 113 w 602"/>
                <a:gd name="T23" fmla="*/ 424 h 510"/>
                <a:gd name="T24" fmla="*/ 170 w 602"/>
                <a:gd name="T25" fmla="*/ 424 h 510"/>
                <a:gd name="T26" fmla="*/ 198 w 602"/>
                <a:gd name="T27" fmla="*/ 396 h 510"/>
                <a:gd name="T28" fmla="*/ 198 w 602"/>
                <a:gd name="T29" fmla="*/ 28 h 510"/>
                <a:gd name="T30" fmla="*/ 170 w 602"/>
                <a:gd name="T31" fmla="*/ 0 h 510"/>
                <a:gd name="T32" fmla="*/ 113 w 602"/>
                <a:gd name="T33" fmla="*/ 0 h 510"/>
                <a:gd name="T34" fmla="*/ 85 w 602"/>
                <a:gd name="T35" fmla="*/ 28 h 510"/>
                <a:gd name="T36" fmla="*/ 85 w 602"/>
                <a:gd name="T37" fmla="*/ 396 h 510"/>
                <a:gd name="T38" fmla="*/ 113 w 602"/>
                <a:gd name="T39" fmla="*/ 424 h 510"/>
                <a:gd name="T40" fmla="*/ 269 w 602"/>
                <a:gd name="T41" fmla="*/ 424 h 510"/>
                <a:gd name="T42" fmla="*/ 269 w 602"/>
                <a:gd name="T43" fmla="*/ 424 h 510"/>
                <a:gd name="T44" fmla="*/ 325 w 602"/>
                <a:gd name="T45" fmla="*/ 424 h 510"/>
                <a:gd name="T46" fmla="*/ 353 w 602"/>
                <a:gd name="T47" fmla="*/ 396 h 510"/>
                <a:gd name="T48" fmla="*/ 353 w 602"/>
                <a:gd name="T49" fmla="*/ 163 h 510"/>
                <a:gd name="T50" fmla="*/ 325 w 602"/>
                <a:gd name="T51" fmla="*/ 134 h 510"/>
                <a:gd name="T52" fmla="*/ 269 w 602"/>
                <a:gd name="T53" fmla="*/ 134 h 510"/>
                <a:gd name="T54" fmla="*/ 240 w 602"/>
                <a:gd name="T55" fmla="*/ 163 h 510"/>
                <a:gd name="T56" fmla="*/ 240 w 602"/>
                <a:gd name="T57" fmla="*/ 396 h 510"/>
                <a:gd name="T58" fmla="*/ 269 w 602"/>
                <a:gd name="T59" fmla="*/ 424 h 510"/>
                <a:gd name="T60" fmla="*/ 431 w 602"/>
                <a:gd name="T61" fmla="*/ 424 h 510"/>
                <a:gd name="T62" fmla="*/ 431 w 602"/>
                <a:gd name="T63" fmla="*/ 424 h 510"/>
                <a:gd name="T64" fmla="*/ 488 w 602"/>
                <a:gd name="T65" fmla="*/ 424 h 510"/>
                <a:gd name="T66" fmla="*/ 516 w 602"/>
                <a:gd name="T67" fmla="*/ 396 h 510"/>
                <a:gd name="T68" fmla="*/ 516 w 602"/>
                <a:gd name="T69" fmla="*/ 297 h 510"/>
                <a:gd name="T70" fmla="*/ 488 w 602"/>
                <a:gd name="T71" fmla="*/ 269 h 510"/>
                <a:gd name="T72" fmla="*/ 431 w 602"/>
                <a:gd name="T73" fmla="*/ 269 h 510"/>
                <a:gd name="T74" fmla="*/ 403 w 602"/>
                <a:gd name="T75" fmla="*/ 297 h 510"/>
                <a:gd name="T76" fmla="*/ 403 w 602"/>
                <a:gd name="T77" fmla="*/ 396 h 510"/>
                <a:gd name="T78" fmla="*/ 431 w 602"/>
                <a:gd name="T79" fmla="*/ 424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2" h="510">
                  <a:moveTo>
                    <a:pt x="21" y="509"/>
                  </a:moveTo>
                  <a:lnTo>
                    <a:pt x="21" y="509"/>
                  </a:lnTo>
                  <a:cubicBezTo>
                    <a:pt x="580" y="509"/>
                    <a:pt x="580" y="509"/>
                    <a:pt x="580" y="509"/>
                  </a:cubicBezTo>
                  <a:cubicBezTo>
                    <a:pt x="594" y="509"/>
                    <a:pt x="601" y="502"/>
                    <a:pt x="601" y="488"/>
                  </a:cubicBezTo>
                  <a:cubicBezTo>
                    <a:pt x="601" y="481"/>
                    <a:pt x="601" y="481"/>
                    <a:pt x="601" y="481"/>
                  </a:cubicBezTo>
                  <a:cubicBezTo>
                    <a:pt x="601" y="467"/>
                    <a:pt x="594" y="452"/>
                    <a:pt x="580" y="452"/>
                  </a:cubicBezTo>
                  <a:cubicBezTo>
                    <a:pt x="21" y="452"/>
                    <a:pt x="21" y="452"/>
                    <a:pt x="21" y="452"/>
                  </a:cubicBezTo>
                  <a:cubicBezTo>
                    <a:pt x="7" y="452"/>
                    <a:pt x="0" y="467"/>
                    <a:pt x="0" y="481"/>
                  </a:cubicBezTo>
                  <a:cubicBezTo>
                    <a:pt x="0" y="488"/>
                    <a:pt x="0" y="488"/>
                    <a:pt x="0" y="488"/>
                  </a:cubicBezTo>
                  <a:cubicBezTo>
                    <a:pt x="0" y="502"/>
                    <a:pt x="7" y="509"/>
                    <a:pt x="21" y="509"/>
                  </a:cubicBezTo>
                  <a:close/>
                  <a:moveTo>
                    <a:pt x="113" y="424"/>
                  </a:moveTo>
                  <a:lnTo>
                    <a:pt x="113" y="424"/>
                  </a:lnTo>
                  <a:cubicBezTo>
                    <a:pt x="170" y="424"/>
                    <a:pt x="170" y="424"/>
                    <a:pt x="170" y="424"/>
                  </a:cubicBezTo>
                  <a:cubicBezTo>
                    <a:pt x="184" y="424"/>
                    <a:pt x="198" y="417"/>
                    <a:pt x="198" y="396"/>
                  </a:cubicBezTo>
                  <a:cubicBezTo>
                    <a:pt x="198" y="28"/>
                    <a:pt x="198" y="28"/>
                    <a:pt x="198" y="28"/>
                  </a:cubicBezTo>
                  <a:cubicBezTo>
                    <a:pt x="198" y="14"/>
                    <a:pt x="184" y="0"/>
                    <a:pt x="170" y="0"/>
                  </a:cubicBezTo>
                  <a:cubicBezTo>
                    <a:pt x="113" y="0"/>
                    <a:pt x="113" y="0"/>
                    <a:pt x="113" y="0"/>
                  </a:cubicBezTo>
                  <a:cubicBezTo>
                    <a:pt x="92" y="0"/>
                    <a:pt x="85" y="14"/>
                    <a:pt x="85" y="28"/>
                  </a:cubicBezTo>
                  <a:cubicBezTo>
                    <a:pt x="85" y="396"/>
                    <a:pt x="85" y="396"/>
                    <a:pt x="85" y="396"/>
                  </a:cubicBezTo>
                  <a:cubicBezTo>
                    <a:pt x="85" y="417"/>
                    <a:pt x="92" y="424"/>
                    <a:pt x="113" y="424"/>
                  </a:cubicBezTo>
                  <a:close/>
                  <a:moveTo>
                    <a:pt x="269" y="424"/>
                  </a:moveTo>
                  <a:lnTo>
                    <a:pt x="269" y="424"/>
                  </a:lnTo>
                  <a:cubicBezTo>
                    <a:pt x="325" y="424"/>
                    <a:pt x="325" y="424"/>
                    <a:pt x="325" y="424"/>
                  </a:cubicBezTo>
                  <a:cubicBezTo>
                    <a:pt x="346" y="424"/>
                    <a:pt x="353" y="417"/>
                    <a:pt x="353" y="396"/>
                  </a:cubicBezTo>
                  <a:cubicBezTo>
                    <a:pt x="353" y="163"/>
                    <a:pt x="353" y="163"/>
                    <a:pt x="353" y="163"/>
                  </a:cubicBezTo>
                  <a:cubicBezTo>
                    <a:pt x="353" y="149"/>
                    <a:pt x="346" y="134"/>
                    <a:pt x="325" y="134"/>
                  </a:cubicBezTo>
                  <a:cubicBezTo>
                    <a:pt x="269" y="134"/>
                    <a:pt x="269" y="134"/>
                    <a:pt x="269" y="134"/>
                  </a:cubicBezTo>
                  <a:cubicBezTo>
                    <a:pt x="255" y="134"/>
                    <a:pt x="240" y="149"/>
                    <a:pt x="240" y="163"/>
                  </a:cubicBezTo>
                  <a:cubicBezTo>
                    <a:pt x="240" y="396"/>
                    <a:pt x="240" y="396"/>
                    <a:pt x="240" y="396"/>
                  </a:cubicBezTo>
                  <a:cubicBezTo>
                    <a:pt x="240" y="417"/>
                    <a:pt x="255" y="424"/>
                    <a:pt x="269" y="424"/>
                  </a:cubicBezTo>
                  <a:close/>
                  <a:moveTo>
                    <a:pt x="431" y="424"/>
                  </a:moveTo>
                  <a:lnTo>
                    <a:pt x="431" y="424"/>
                  </a:lnTo>
                  <a:cubicBezTo>
                    <a:pt x="488" y="424"/>
                    <a:pt x="488" y="424"/>
                    <a:pt x="488" y="424"/>
                  </a:cubicBezTo>
                  <a:cubicBezTo>
                    <a:pt x="502" y="424"/>
                    <a:pt x="516" y="417"/>
                    <a:pt x="516" y="396"/>
                  </a:cubicBezTo>
                  <a:cubicBezTo>
                    <a:pt x="516" y="297"/>
                    <a:pt x="516" y="297"/>
                    <a:pt x="516" y="297"/>
                  </a:cubicBezTo>
                  <a:cubicBezTo>
                    <a:pt x="516" y="276"/>
                    <a:pt x="502" y="269"/>
                    <a:pt x="488" y="269"/>
                  </a:cubicBezTo>
                  <a:cubicBezTo>
                    <a:pt x="431" y="269"/>
                    <a:pt x="431" y="269"/>
                    <a:pt x="431" y="269"/>
                  </a:cubicBezTo>
                  <a:cubicBezTo>
                    <a:pt x="417" y="269"/>
                    <a:pt x="403" y="276"/>
                    <a:pt x="403" y="297"/>
                  </a:cubicBezTo>
                  <a:cubicBezTo>
                    <a:pt x="403" y="396"/>
                    <a:pt x="403" y="396"/>
                    <a:pt x="403" y="396"/>
                  </a:cubicBezTo>
                  <a:cubicBezTo>
                    <a:pt x="403" y="417"/>
                    <a:pt x="417" y="424"/>
                    <a:pt x="431" y="424"/>
                  </a:cubicBezTo>
                  <a:close/>
                </a:path>
              </a:pathLst>
            </a:custGeom>
            <a:solidFill>
              <a:srgbClr val="FFFFFF"/>
            </a:solidFill>
            <a:ln>
              <a:noFill/>
            </a:ln>
            <a:effectLst/>
          </p:spPr>
          <p:txBody>
            <a:bodyPr wrap="none" anchor="ctr"/>
            <a:lstStyle/>
            <a:p>
              <a:pPr defTabSz="914083">
                <a:defRPr/>
              </a:pPr>
              <a:endParaRPr lang="en-US">
                <a:solidFill>
                  <a:srgbClr val="737572"/>
                </a:solidFill>
                <a:cs typeface="+mn-ea"/>
                <a:sym typeface="+mn-lt"/>
              </a:endParaRPr>
            </a:p>
          </p:txBody>
        </p:sp>
      </p:grpSp>
      <p:sp>
        <p:nvSpPr>
          <p:cNvPr id="111" name="Freeform 139"/>
          <p:cNvSpPr>
            <a:spLocks noChangeArrowheads="1"/>
          </p:cNvSpPr>
          <p:nvPr/>
        </p:nvSpPr>
        <p:spPr bwMode="auto">
          <a:xfrm>
            <a:off x="9305973" y="2281086"/>
            <a:ext cx="319671" cy="291465"/>
          </a:xfrm>
          <a:custGeom>
            <a:avLst/>
            <a:gdLst>
              <a:gd name="T0" fmla="*/ 572 w 601"/>
              <a:gd name="T1" fmla="*/ 460 h 546"/>
              <a:gd name="T2" fmla="*/ 572 w 601"/>
              <a:gd name="T3" fmla="*/ 460 h 546"/>
              <a:gd name="T4" fmla="*/ 438 w 601"/>
              <a:gd name="T5" fmla="*/ 460 h 546"/>
              <a:gd name="T6" fmla="*/ 438 w 601"/>
              <a:gd name="T7" fmla="*/ 460 h 546"/>
              <a:gd name="T8" fmla="*/ 226 w 601"/>
              <a:gd name="T9" fmla="*/ 460 h 546"/>
              <a:gd name="T10" fmla="*/ 226 w 601"/>
              <a:gd name="T11" fmla="*/ 460 h 546"/>
              <a:gd name="T12" fmla="*/ 197 w 601"/>
              <a:gd name="T13" fmla="*/ 460 h 546"/>
              <a:gd name="T14" fmla="*/ 197 w 601"/>
              <a:gd name="T15" fmla="*/ 460 h 546"/>
              <a:gd name="T16" fmla="*/ 190 w 601"/>
              <a:gd name="T17" fmla="*/ 460 h 546"/>
              <a:gd name="T18" fmla="*/ 113 w 601"/>
              <a:gd name="T19" fmla="*/ 538 h 546"/>
              <a:gd name="T20" fmla="*/ 91 w 601"/>
              <a:gd name="T21" fmla="*/ 545 h 546"/>
              <a:gd name="T22" fmla="*/ 91 w 601"/>
              <a:gd name="T23" fmla="*/ 545 h 546"/>
              <a:gd name="T24" fmla="*/ 91 w 601"/>
              <a:gd name="T25" fmla="*/ 545 h 546"/>
              <a:gd name="T26" fmla="*/ 91 w 601"/>
              <a:gd name="T27" fmla="*/ 545 h 546"/>
              <a:gd name="T28" fmla="*/ 70 w 601"/>
              <a:gd name="T29" fmla="*/ 538 h 546"/>
              <a:gd name="T30" fmla="*/ 70 w 601"/>
              <a:gd name="T31" fmla="*/ 538 h 546"/>
              <a:gd name="T32" fmla="*/ 70 w 601"/>
              <a:gd name="T33" fmla="*/ 531 h 546"/>
              <a:gd name="T34" fmla="*/ 70 w 601"/>
              <a:gd name="T35" fmla="*/ 531 h 546"/>
              <a:gd name="T36" fmla="*/ 63 w 601"/>
              <a:gd name="T37" fmla="*/ 531 h 546"/>
              <a:gd name="T38" fmla="*/ 63 w 601"/>
              <a:gd name="T39" fmla="*/ 523 h 546"/>
              <a:gd name="T40" fmla="*/ 63 w 601"/>
              <a:gd name="T41" fmla="*/ 523 h 546"/>
              <a:gd name="T42" fmla="*/ 63 w 601"/>
              <a:gd name="T43" fmla="*/ 516 h 546"/>
              <a:gd name="T44" fmla="*/ 63 w 601"/>
              <a:gd name="T45" fmla="*/ 516 h 546"/>
              <a:gd name="T46" fmla="*/ 63 w 601"/>
              <a:gd name="T47" fmla="*/ 460 h 546"/>
              <a:gd name="T48" fmla="*/ 56 w 601"/>
              <a:gd name="T49" fmla="*/ 460 h 546"/>
              <a:gd name="T50" fmla="*/ 56 w 601"/>
              <a:gd name="T51" fmla="*/ 460 h 546"/>
              <a:gd name="T52" fmla="*/ 28 w 601"/>
              <a:gd name="T53" fmla="*/ 460 h 546"/>
              <a:gd name="T54" fmla="*/ 0 w 601"/>
              <a:gd name="T55" fmla="*/ 432 h 546"/>
              <a:gd name="T56" fmla="*/ 0 w 601"/>
              <a:gd name="T57" fmla="*/ 29 h 546"/>
              <a:gd name="T58" fmla="*/ 28 w 601"/>
              <a:gd name="T59" fmla="*/ 0 h 546"/>
              <a:gd name="T60" fmla="*/ 572 w 601"/>
              <a:gd name="T61" fmla="*/ 0 h 546"/>
              <a:gd name="T62" fmla="*/ 600 w 601"/>
              <a:gd name="T63" fmla="*/ 29 h 546"/>
              <a:gd name="T64" fmla="*/ 600 w 601"/>
              <a:gd name="T65" fmla="*/ 432 h 546"/>
              <a:gd name="T66" fmla="*/ 572 w 601"/>
              <a:gd name="T67" fmla="*/ 460 h 546"/>
              <a:gd name="T68" fmla="*/ 155 w 601"/>
              <a:gd name="T69" fmla="*/ 177 h 546"/>
              <a:gd name="T70" fmla="*/ 155 w 601"/>
              <a:gd name="T71" fmla="*/ 177 h 546"/>
              <a:gd name="T72" fmla="*/ 98 w 601"/>
              <a:gd name="T73" fmla="*/ 234 h 546"/>
              <a:gd name="T74" fmla="*/ 155 w 601"/>
              <a:gd name="T75" fmla="*/ 290 h 546"/>
              <a:gd name="T76" fmla="*/ 211 w 601"/>
              <a:gd name="T77" fmla="*/ 234 h 546"/>
              <a:gd name="T78" fmla="*/ 155 w 601"/>
              <a:gd name="T79" fmla="*/ 177 h 546"/>
              <a:gd name="T80" fmla="*/ 296 w 601"/>
              <a:gd name="T81" fmla="*/ 177 h 546"/>
              <a:gd name="T82" fmla="*/ 296 w 601"/>
              <a:gd name="T83" fmla="*/ 177 h 546"/>
              <a:gd name="T84" fmla="*/ 240 w 601"/>
              <a:gd name="T85" fmla="*/ 234 h 546"/>
              <a:gd name="T86" fmla="*/ 296 w 601"/>
              <a:gd name="T87" fmla="*/ 290 h 546"/>
              <a:gd name="T88" fmla="*/ 353 w 601"/>
              <a:gd name="T89" fmla="*/ 234 h 546"/>
              <a:gd name="T90" fmla="*/ 296 w 601"/>
              <a:gd name="T91" fmla="*/ 177 h 546"/>
              <a:gd name="T92" fmla="*/ 438 w 601"/>
              <a:gd name="T93" fmla="*/ 177 h 546"/>
              <a:gd name="T94" fmla="*/ 438 w 601"/>
              <a:gd name="T95" fmla="*/ 177 h 546"/>
              <a:gd name="T96" fmla="*/ 381 w 601"/>
              <a:gd name="T97" fmla="*/ 234 h 546"/>
              <a:gd name="T98" fmla="*/ 438 w 601"/>
              <a:gd name="T99" fmla="*/ 290 h 546"/>
              <a:gd name="T100" fmla="*/ 494 w 601"/>
              <a:gd name="T101" fmla="*/ 234 h 546"/>
              <a:gd name="T102" fmla="*/ 438 w 601"/>
              <a:gd name="T103" fmla="*/ 177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1" h="546">
                <a:moveTo>
                  <a:pt x="572" y="460"/>
                </a:moveTo>
                <a:lnTo>
                  <a:pt x="572" y="460"/>
                </a:lnTo>
                <a:cubicBezTo>
                  <a:pt x="438" y="460"/>
                  <a:pt x="438" y="460"/>
                  <a:pt x="438" y="460"/>
                </a:cubicBezTo>
                <a:lnTo>
                  <a:pt x="438" y="460"/>
                </a:lnTo>
                <a:cubicBezTo>
                  <a:pt x="226" y="460"/>
                  <a:pt x="226" y="460"/>
                  <a:pt x="226" y="460"/>
                </a:cubicBezTo>
                <a:lnTo>
                  <a:pt x="226" y="460"/>
                </a:lnTo>
                <a:cubicBezTo>
                  <a:pt x="197" y="460"/>
                  <a:pt x="197" y="460"/>
                  <a:pt x="197" y="460"/>
                </a:cubicBezTo>
                <a:lnTo>
                  <a:pt x="197" y="460"/>
                </a:lnTo>
                <a:cubicBezTo>
                  <a:pt x="190" y="460"/>
                  <a:pt x="190" y="460"/>
                  <a:pt x="190" y="460"/>
                </a:cubicBezTo>
                <a:cubicBezTo>
                  <a:pt x="113" y="538"/>
                  <a:pt x="113" y="538"/>
                  <a:pt x="113" y="538"/>
                </a:cubicBezTo>
                <a:cubicBezTo>
                  <a:pt x="106" y="545"/>
                  <a:pt x="98" y="545"/>
                  <a:pt x="91" y="545"/>
                </a:cubicBezTo>
                <a:lnTo>
                  <a:pt x="91" y="545"/>
                </a:lnTo>
                <a:lnTo>
                  <a:pt x="91" y="545"/>
                </a:lnTo>
                <a:lnTo>
                  <a:pt x="91" y="545"/>
                </a:lnTo>
                <a:cubicBezTo>
                  <a:pt x="84" y="545"/>
                  <a:pt x="77" y="545"/>
                  <a:pt x="70" y="538"/>
                </a:cubicBezTo>
                <a:lnTo>
                  <a:pt x="70" y="538"/>
                </a:lnTo>
                <a:lnTo>
                  <a:pt x="70" y="531"/>
                </a:lnTo>
                <a:lnTo>
                  <a:pt x="70" y="531"/>
                </a:lnTo>
                <a:cubicBezTo>
                  <a:pt x="63" y="531"/>
                  <a:pt x="63" y="531"/>
                  <a:pt x="63" y="531"/>
                </a:cubicBezTo>
                <a:cubicBezTo>
                  <a:pt x="63" y="523"/>
                  <a:pt x="63" y="523"/>
                  <a:pt x="63" y="523"/>
                </a:cubicBezTo>
                <a:lnTo>
                  <a:pt x="63" y="523"/>
                </a:lnTo>
                <a:lnTo>
                  <a:pt x="63" y="516"/>
                </a:lnTo>
                <a:lnTo>
                  <a:pt x="63" y="516"/>
                </a:lnTo>
                <a:cubicBezTo>
                  <a:pt x="63" y="460"/>
                  <a:pt x="63" y="460"/>
                  <a:pt x="63" y="460"/>
                </a:cubicBezTo>
                <a:cubicBezTo>
                  <a:pt x="56" y="460"/>
                  <a:pt x="56" y="460"/>
                  <a:pt x="56" y="460"/>
                </a:cubicBezTo>
                <a:lnTo>
                  <a:pt x="56" y="460"/>
                </a:lnTo>
                <a:cubicBezTo>
                  <a:pt x="28" y="460"/>
                  <a:pt x="28" y="460"/>
                  <a:pt x="28" y="460"/>
                </a:cubicBezTo>
                <a:cubicBezTo>
                  <a:pt x="7" y="460"/>
                  <a:pt x="0" y="446"/>
                  <a:pt x="0" y="432"/>
                </a:cubicBezTo>
                <a:cubicBezTo>
                  <a:pt x="0" y="29"/>
                  <a:pt x="0" y="29"/>
                  <a:pt x="0" y="29"/>
                </a:cubicBezTo>
                <a:cubicBezTo>
                  <a:pt x="0" y="8"/>
                  <a:pt x="7" y="0"/>
                  <a:pt x="28" y="0"/>
                </a:cubicBezTo>
                <a:cubicBezTo>
                  <a:pt x="572" y="0"/>
                  <a:pt x="572" y="0"/>
                  <a:pt x="572" y="0"/>
                </a:cubicBezTo>
                <a:cubicBezTo>
                  <a:pt x="586" y="0"/>
                  <a:pt x="600" y="8"/>
                  <a:pt x="600" y="29"/>
                </a:cubicBezTo>
                <a:cubicBezTo>
                  <a:pt x="600" y="432"/>
                  <a:pt x="600" y="432"/>
                  <a:pt x="600" y="432"/>
                </a:cubicBezTo>
                <a:cubicBezTo>
                  <a:pt x="600" y="446"/>
                  <a:pt x="586" y="460"/>
                  <a:pt x="572" y="460"/>
                </a:cubicBezTo>
                <a:close/>
                <a:moveTo>
                  <a:pt x="155" y="177"/>
                </a:moveTo>
                <a:lnTo>
                  <a:pt x="155" y="177"/>
                </a:lnTo>
                <a:cubicBezTo>
                  <a:pt x="127" y="177"/>
                  <a:pt x="98" y="205"/>
                  <a:pt x="98" y="234"/>
                </a:cubicBezTo>
                <a:cubicBezTo>
                  <a:pt x="98" y="262"/>
                  <a:pt x="127" y="290"/>
                  <a:pt x="155" y="290"/>
                </a:cubicBezTo>
                <a:cubicBezTo>
                  <a:pt x="190" y="290"/>
                  <a:pt x="211" y="262"/>
                  <a:pt x="211" y="234"/>
                </a:cubicBezTo>
                <a:cubicBezTo>
                  <a:pt x="211" y="205"/>
                  <a:pt x="190" y="177"/>
                  <a:pt x="155" y="177"/>
                </a:cubicBezTo>
                <a:close/>
                <a:moveTo>
                  <a:pt x="296" y="177"/>
                </a:moveTo>
                <a:lnTo>
                  <a:pt x="296" y="177"/>
                </a:lnTo>
                <a:cubicBezTo>
                  <a:pt x="268" y="177"/>
                  <a:pt x="240" y="205"/>
                  <a:pt x="240" y="234"/>
                </a:cubicBezTo>
                <a:cubicBezTo>
                  <a:pt x="240" y="262"/>
                  <a:pt x="268" y="290"/>
                  <a:pt x="296" y="290"/>
                </a:cubicBezTo>
                <a:cubicBezTo>
                  <a:pt x="332" y="290"/>
                  <a:pt x="353" y="262"/>
                  <a:pt x="353" y="234"/>
                </a:cubicBezTo>
                <a:cubicBezTo>
                  <a:pt x="353" y="205"/>
                  <a:pt x="332" y="177"/>
                  <a:pt x="296" y="177"/>
                </a:cubicBezTo>
                <a:close/>
                <a:moveTo>
                  <a:pt x="438" y="177"/>
                </a:moveTo>
                <a:lnTo>
                  <a:pt x="438" y="177"/>
                </a:lnTo>
                <a:cubicBezTo>
                  <a:pt x="409" y="177"/>
                  <a:pt x="381" y="205"/>
                  <a:pt x="381" y="234"/>
                </a:cubicBezTo>
                <a:cubicBezTo>
                  <a:pt x="381" y="262"/>
                  <a:pt x="409" y="290"/>
                  <a:pt x="438" y="290"/>
                </a:cubicBezTo>
                <a:cubicBezTo>
                  <a:pt x="473" y="290"/>
                  <a:pt x="494" y="262"/>
                  <a:pt x="494" y="234"/>
                </a:cubicBezTo>
                <a:cubicBezTo>
                  <a:pt x="494" y="205"/>
                  <a:pt x="473" y="177"/>
                  <a:pt x="438" y="177"/>
                </a:cubicBezTo>
                <a:close/>
              </a:path>
            </a:pathLst>
          </a:custGeom>
          <a:solidFill>
            <a:srgbClr val="FFFFFF"/>
          </a:solidFill>
          <a:ln>
            <a:noFill/>
          </a:ln>
          <a:effectLst/>
        </p:spPr>
        <p:txBody>
          <a:bodyPr wrap="none" anchor="ctr"/>
          <a:lstStyle/>
          <a:p>
            <a:pPr defTabSz="914083">
              <a:defRPr/>
            </a:pPr>
            <a:endParaRPr lang="en-US">
              <a:solidFill>
                <a:srgbClr val="737572"/>
              </a:solidFill>
              <a:cs typeface="+mn-ea"/>
              <a:sym typeface="+mn-lt"/>
            </a:endParaRPr>
          </a:p>
        </p:txBody>
      </p:sp>
      <p:grpSp>
        <p:nvGrpSpPr>
          <p:cNvPr id="10" name="组合 9"/>
          <p:cNvGrpSpPr/>
          <p:nvPr/>
        </p:nvGrpSpPr>
        <p:grpSpPr>
          <a:xfrm>
            <a:off x="9121861" y="4759020"/>
            <a:ext cx="693905" cy="694085"/>
            <a:chOff x="9121861" y="4715478"/>
            <a:chExt cx="693905" cy="694085"/>
          </a:xfrm>
        </p:grpSpPr>
        <p:sp>
          <p:nvSpPr>
            <p:cNvPr id="64" name="Oval 63"/>
            <p:cNvSpPr/>
            <p:nvPr/>
          </p:nvSpPr>
          <p:spPr>
            <a:xfrm>
              <a:off x="9121861" y="4715478"/>
              <a:ext cx="693905" cy="6940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defTabSz="914083"/>
              <a:endParaRPr lang="id-ID" dirty="0">
                <a:solidFill>
                  <a:prstClr val="white"/>
                </a:solidFill>
                <a:cs typeface="+mn-ea"/>
                <a:sym typeface="+mn-lt"/>
              </a:endParaRPr>
            </a:p>
          </p:txBody>
        </p:sp>
        <p:sp>
          <p:nvSpPr>
            <p:cNvPr id="113" name="Freeform 98"/>
            <p:cNvSpPr>
              <a:spLocks noChangeArrowheads="1"/>
            </p:cNvSpPr>
            <p:nvPr/>
          </p:nvSpPr>
          <p:spPr bwMode="auto">
            <a:xfrm>
              <a:off x="9338080" y="4865671"/>
              <a:ext cx="276516" cy="338794"/>
            </a:xfrm>
            <a:custGeom>
              <a:avLst/>
              <a:gdLst>
                <a:gd name="T0" fmla="*/ 459 w 488"/>
                <a:gd name="T1" fmla="*/ 600 h 601"/>
                <a:gd name="T2" fmla="*/ 459 w 488"/>
                <a:gd name="T3" fmla="*/ 600 h 601"/>
                <a:gd name="T4" fmla="*/ 28 w 488"/>
                <a:gd name="T5" fmla="*/ 600 h 601"/>
                <a:gd name="T6" fmla="*/ 0 w 488"/>
                <a:gd name="T7" fmla="*/ 572 h 601"/>
                <a:gd name="T8" fmla="*/ 0 w 488"/>
                <a:gd name="T9" fmla="*/ 325 h 601"/>
                <a:gd name="T10" fmla="*/ 28 w 488"/>
                <a:gd name="T11" fmla="*/ 296 h 601"/>
                <a:gd name="T12" fmla="*/ 70 w 488"/>
                <a:gd name="T13" fmla="*/ 296 h 601"/>
                <a:gd name="T14" fmla="*/ 70 w 488"/>
                <a:gd name="T15" fmla="*/ 169 h 601"/>
                <a:gd name="T16" fmla="*/ 240 w 488"/>
                <a:gd name="T17" fmla="*/ 0 h 601"/>
                <a:gd name="T18" fmla="*/ 409 w 488"/>
                <a:gd name="T19" fmla="*/ 169 h 601"/>
                <a:gd name="T20" fmla="*/ 409 w 488"/>
                <a:gd name="T21" fmla="*/ 296 h 601"/>
                <a:gd name="T22" fmla="*/ 459 w 488"/>
                <a:gd name="T23" fmla="*/ 296 h 601"/>
                <a:gd name="T24" fmla="*/ 487 w 488"/>
                <a:gd name="T25" fmla="*/ 325 h 601"/>
                <a:gd name="T26" fmla="*/ 487 w 488"/>
                <a:gd name="T27" fmla="*/ 572 h 601"/>
                <a:gd name="T28" fmla="*/ 459 w 488"/>
                <a:gd name="T29" fmla="*/ 600 h 601"/>
                <a:gd name="T30" fmla="*/ 212 w 488"/>
                <a:gd name="T31" fmla="*/ 459 h 601"/>
                <a:gd name="T32" fmla="*/ 212 w 488"/>
                <a:gd name="T33" fmla="*/ 459 h 601"/>
                <a:gd name="T34" fmla="*/ 212 w 488"/>
                <a:gd name="T35" fmla="*/ 516 h 601"/>
                <a:gd name="T36" fmla="*/ 240 w 488"/>
                <a:gd name="T37" fmla="*/ 544 h 601"/>
                <a:gd name="T38" fmla="*/ 268 w 488"/>
                <a:gd name="T39" fmla="*/ 516 h 601"/>
                <a:gd name="T40" fmla="*/ 268 w 488"/>
                <a:gd name="T41" fmla="*/ 459 h 601"/>
                <a:gd name="T42" fmla="*/ 296 w 488"/>
                <a:gd name="T43" fmla="*/ 410 h 601"/>
                <a:gd name="T44" fmla="*/ 240 w 488"/>
                <a:gd name="T45" fmla="*/ 353 h 601"/>
                <a:gd name="T46" fmla="*/ 183 w 488"/>
                <a:gd name="T47" fmla="*/ 410 h 601"/>
                <a:gd name="T48" fmla="*/ 212 w 488"/>
                <a:gd name="T49" fmla="*/ 459 h 601"/>
                <a:gd name="T50" fmla="*/ 353 w 488"/>
                <a:gd name="T51" fmla="*/ 169 h 601"/>
                <a:gd name="T52" fmla="*/ 353 w 488"/>
                <a:gd name="T53" fmla="*/ 169 h 601"/>
                <a:gd name="T54" fmla="*/ 240 w 488"/>
                <a:gd name="T55" fmla="*/ 56 h 601"/>
                <a:gd name="T56" fmla="*/ 127 w 488"/>
                <a:gd name="T57" fmla="*/ 169 h 601"/>
                <a:gd name="T58" fmla="*/ 127 w 488"/>
                <a:gd name="T59" fmla="*/ 296 h 601"/>
                <a:gd name="T60" fmla="*/ 353 w 488"/>
                <a:gd name="T61" fmla="*/ 296 h 601"/>
                <a:gd name="T62" fmla="*/ 353 w 488"/>
                <a:gd name="T63" fmla="*/ 16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8" h="601">
                  <a:moveTo>
                    <a:pt x="459" y="600"/>
                  </a:moveTo>
                  <a:lnTo>
                    <a:pt x="459" y="600"/>
                  </a:lnTo>
                  <a:cubicBezTo>
                    <a:pt x="28" y="600"/>
                    <a:pt x="28" y="600"/>
                    <a:pt x="28" y="600"/>
                  </a:cubicBezTo>
                  <a:cubicBezTo>
                    <a:pt x="7" y="600"/>
                    <a:pt x="0" y="586"/>
                    <a:pt x="0" y="572"/>
                  </a:cubicBezTo>
                  <a:cubicBezTo>
                    <a:pt x="0" y="325"/>
                    <a:pt x="0" y="325"/>
                    <a:pt x="0" y="325"/>
                  </a:cubicBezTo>
                  <a:cubicBezTo>
                    <a:pt x="0" y="311"/>
                    <a:pt x="7" y="296"/>
                    <a:pt x="28" y="296"/>
                  </a:cubicBezTo>
                  <a:cubicBezTo>
                    <a:pt x="70" y="296"/>
                    <a:pt x="70" y="296"/>
                    <a:pt x="70" y="296"/>
                  </a:cubicBezTo>
                  <a:cubicBezTo>
                    <a:pt x="70" y="169"/>
                    <a:pt x="70" y="169"/>
                    <a:pt x="70" y="169"/>
                  </a:cubicBezTo>
                  <a:cubicBezTo>
                    <a:pt x="70" y="70"/>
                    <a:pt x="148" y="0"/>
                    <a:pt x="240" y="0"/>
                  </a:cubicBezTo>
                  <a:cubicBezTo>
                    <a:pt x="339" y="0"/>
                    <a:pt x="409" y="70"/>
                    <a:pt x="409" y="169"/>
                  </a:cubicBezTo>
                  <a:cubicBezTo>
                    <a:pt x="409" y="296"/>
                    <a:pt x="409" y="296"/>
                    <a:pt x="409" y="296"/>
                  </a:cubicBezTo>
                  <a:cubicBezTo>
                    <a:pt x="459" y="296"/>
                    <a:pt x="459" y="296"/>
                    <a:pt x="459" y="296"/>
                  </a:cubicBezTo>
                  <a:cubicBezTo>
                    <a:pt x="473" y="296"/>
                    <a:pt x="487" y="311"/>
                    <a:pt x="487" y="325"/>
                  </a:cubicBezTo>
                  <a:cubicBezTo>
                    <a:pt x="487" y="572"/>
                    <a:pt x="487" y="572"/>
                    <a:pt x="487" y="572"/>
                  </a:cubicBezTo>
                  <a:cubicBezTo>
                    <a:pt x="487" y="586"/>
                    <a:pt x="473" y="600"/>
                    <a:pt x="459" y="600"/>
                  </a:cubicBezTo>
                  <a:close/>
                  <a:moveTo>
                    <a:pt x="212" y="459"/>
                  </a:moveTo>
                  <a:lnTo>
                    <a:pt x="212" y="459"/>
                  </a:lnTo>
                  <a:cubicBezTo>
                    <a:pt x="212" y="516"/>
                    <a:pt x="212" y="516"/>
                    <a:pt x="212" y="516"/>
                  </a:cubicBezTo>
                  <a:cubicBezTo>
                    <a:pt x="212" y="530"/>
                    <a:pt x="226" y="544"/>
                    <a:pt x="240" y="544"/>
                  </a:cubicBezTo>
                  <a:cubicBezTo>
                    <a:pt x="261" y="544"/>
                    <a:pt x="268" y="530"/>
                    <a:pt x="268" y="516"/>
                  </a:cubicBezTo>
                  <a:cubicBezTo>
                    <a:pt x="268" y="459"/>
                    <a:pt x="268" y="459"/>
                    <a:pt x="268" y="459"/>
                  </a:cubicBezTo>
                  <a:cubicBezTo>
                    <a:pt x="289" y="452"/>
                    <a:pt x="296" y="431"/>
                    <a:pt x="296" y="410"/>
                  </a:cubicBezTo>
                  <a:cubicBezTo>
                    <a:pt x="296" y="381"/>
                    <a:pt x="275" y="353"/>
                    <a:pt x="240" y="353"/>
                  </a:cubicBezTo>
                  <a:cubicBezTo>
                    <a:pt x="212" y="353"/>
                    <a:pt x="183" y="381"/>
                    <a:pt x="183" y="410"/>
                  </a:cubicBezTo>
                  <a:cubicBezTo>
                    <a:pt x="183" y="431"/>
                    <a:pt x="198" y="452"/>
                    <a:pt x="212" y="459"/>
                  </a:cubicBezTo>
                  <a:close/>
                  <a:moveTo>
                    <a:pt x="353" y="169"/>
                  </a:moveTo>
                  <a:lnTo>
                    <a:pt x="353" y="169"/>
                  </a:lnTo>
                  <a:cubicBezTo>
                    <a:pt x="353" y="106"/>
                    <a:pt x="304" y="56"/>
                    <a:pt x="240" y="56"/>
                  </a:cubicBezTo>
                  <a:cubicBezTo>
                    <a:pt x="176" y="56"/>
                    <a:pt x="127" y="106"/>
                    <a:pt x="127" y="169"/>
                  </a:cubicBezTo>
                  <a:cubicBezTo>
                    <a:pt x="127" y="296"/>
                    <a:pt x="127" y="296"/>
                    <a:pt x="127" y="296"/>
                  </a:cubicBezTo>
                  <a:cubicBezTo>
                    <a:pt x="353" y="296"/>
                    <a:pt x="353" y="296"/>
                    <a:pt x="353" y="296"/>
                  </a:cubicBezTo>
                  <a:lnTo>
                    <a:pt x="353" y="169"/>
                  </a:lnTo>
                  <a:close/>
                </a:path>
              </a:pathLst>
            </a:custGeom>
            <a:solidFill>
              <a:srgbClr val="FFFFFF"/>
            </a:solidFill>
            <a:ln>
              <a:noFill/>
            </a:ln>
            <a:effectLst/>
          </p:spPr>
          <p:txBody>
            <a:bodyPr wrap="none" anchor="ctr"/>
            <a:lstStyle/>
            <a:p>
              <a:pPr defTabSz="914083">
                <a:defRPr/>
              </a:pPr>
              <a:endParaRPr lang="en-US">
                <a:solidFill>
                  <a:srgbClr val="737572"/>
                </a:solidFill>
                <a:cs typeface="+mn-ea"/>
                <a:sym typeface="+mn-lt"/>
              </a:endParaRPr>
            </a:p>
          </p:txBody>
        </p:sp>
      </p:grpSp>
      <p:pic>
        <p:nvPicPr>
          <p:cNvPr id="3" name="图片占位符 2"/>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r="2399"/>
          <a:stretch/>
        </p:blipFill>
        <p:spPr>
          <a:xfrm>
            <a:off x="3352323" y="2540945"/>
            <a:ext cx="5553212" cy="3070980"/>
          </a:xfrm>
        </p:spPr>
      </p:pic>
      <p:grpSp>
        <p:nvGrpSpPr>
          <p:cNvPr id="2" name="组合 1"/>
          <p:cNvGrpSpPr/>
          <p:nvPr/>
        </p:nvGrpSpPr>
        <p:grpSpPr>
          <a:xfrm>
            <a:off x="935907" y="537556"/>
            <a:ext cx="7142881" cy="693921"/>
            <a:chOff x="935907" y="537556"/>
            <a:chExt cx="7142881" cy="693921"/>
          </a:xfrm>
        </p:grpSpPr>
        <p:sp>
          <p:nvSpPr>
            <p:cNvPr id="53"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a:solidFill>
                    <a:schemeClr val="tx2"/>
                  </a:solidFill>
                  <a:cs typeface="+mn-ea"/>
                  <a:sym typeface="+mn-lt"/>
                </a:rPr>
                <a:t>银</a:t>
              </a:r>
              <a:r>
                <a:rPr lang="zh-CN" altLang="en-US" sz="2400" dirty="0" smtClean="0">
                  <a:solidFill>
                    <a:schemeClr val="tx2"/>
                  </a:solidFill>
                  <a:cs typeface="+mn-ea"/>
                  <a:sym typeface="+mn-lt"/>
                </a:rPr>
                <a:t>拓云测的优点</a:t>
              </a:r>
              <a:endParaRPr lang="en-US" sz="2400" dirty="0">
                <a:solidFill>
                  <a:schemeClr val="tx2"/>
                </a:solidFill>
                <a:cs typeface="+mn-ea"/>
                <a:sym typeface="+mn-lt"/>
              </a:endParaRPr>
            </a:p>
          </p:txBody>
        </p:sp>
        <p:sp>
          <p:nvSpPr>
            <p:cNvPr id="57"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Advantage </a:t>
              </a:r>
              <a:r>
                <a:rPr lang="en-US" altLang="zh-CN" sz="1400" dirty="0" smtClean="0">
                  <a:solidFill>
                    <a:schemeClr val="accent1"/>
                  </a:solidFill>
                  <a:cs typeface="+mn-ea"/>
                  <a:sym typeface="+mn-lt"/>
                </a:rPr>
                <a:t>of </a:t>
              </a:r>
              <a:r>
                <a:rPr lang="en-US" altLang="zh-CN" sz="1400" dirty="0">
                  <a:solidFill>
                    <a:schemeClr val="accent1"/>
                  </a:solidFill>
                  <a:cs typeface="+mn-ea"/>
                  <a:sym typeface="+mn-lt"/>
                </a:rPr>
                <a:t>the  cloud testing tool </a:t>
              </a:r>
              <a:endParaRPr lang="en-US" sz="1400" dirty="0">
                <a:solidFill>
                  <a:schemeClr val="accent1"/>
                </a:solidFill>
                <a:cs typeface="+mn-ea"/>
                <a:sym typeface="+mn-lt"/>
              </a:endParaRPr>
            </a:p>
          </p:txBody>
        </p:sp>
        <p:sp>
          <p:nvSpPr>
            <p:cNvPr id="60"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grpSp>
        <p:nvGrpSpPr>
          <p:cNvPr id="9" name="组合 8"/>
          <p:cNvGrpSpPr/>
          <p:nvPr/>
        </p:nvGrpSpPr>
        <p:grpSpPr>
          <a:xfrm>
            <a:off x="2401318" y="3484226"/>
            <a:ext cx="693905" cy="694085"/>
            <a:chOff x="2393370" y="3391222"/>
            <a:chExt cx="693905" cy="694085"/>
          </a:xfrm>
        </p:grpSpPr>
        <p:sp>
          <p:nvSpPr>
            <p:cNvPr id="61" name="Oval 60"/>
            <p:cNvSpPr/>
            <p:nvPr/>
          </p:nvSpPr>
          <p:spPr>
            <a:xfrm>
              <a:off x="2393370" y="3391222"/>
              <a:ext cx="693905" cy="694085"/>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defTabSz="914083"/>
              <a:endParaRPr lang="id-ID" dirty="0">
                <a:solidFill>
                  <a:prstClr val="white"/>
                </a:solidFill>
                <a:cs typeface="+mn-ea"/>
                <a:sym typeface="+mn-lt"/>
              </a:endParaRPr>
            </a:p>
          </p:txBody>
        </p:sp>
        <p:sp>
          <p:nvSpPr>
            <p:cNvPr id="72" name="Freeform 23"/>
            <p:cNvSpPr>
              <a:spLocks noChangeAspect="1" noEditPoints="1"/>
            </p:cNvSpPr>
            <p:nvPr/>
          </p:nvSpPr>
          <p:spPr bwMode="auto">
            <a:xfrm>
              <a:off x="2561017" y="3548513"/>
              <a:ext cx="344306" cy="325568"/>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chemeClr val="bg1"/>
            </a:solidFill>
            <a:ln w="9525">
              <a:noFill/>
              <a:round/>
            </a:ln>
          </p:spPr>
          <p:txBody>
            <a:bodyPr vert="horz" wrap="square" lIns="45720" tIns="22860" rIns="45720" bIns="22860" numCol="1" anchor="t" anchorCtr="0" compatLnSpc="1"/>
            <a:lstStyle/>
            <a:p>
              <a:pPr defTabSz="914083"/>
              <a:endParaRPr lang="en-US">
                <a:solidFill>
                  <a:srgbClr val="737572"/>
                </a:solidFill>
                <a:cs typeface="+mn-ea"/>
                <a:sym typeface="+mn-lt"/>
              </a:endParaRPr>
            </a:p>
          </p:txBody>
        </p:sp>
      </p:grpSp>
    </p:spTree>
    <p:extLst>
      <p:ext uri="{BB962C8B-B14F-4D97-AF65-F5344CB8AC3E}">
        <p14:creationId xmlns:p14="http://schemas.microsoft.com/office/powerpoint/2010/main" val="846993239"/>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gpaybank\Desktop\模版用\客户分布图.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5613" y="1231477"/>
            <a:ext cx="5883511" cy="4888401"/>
          </a:xfrm>
          <a:prstGeom prst="rect">
            <a:avLst/>
          </a:prstGeom>
          <a:noFill/>
          <a:extLst>
            <a:ext uri="{909E8E84-426E-40DD-AFC4-6F175D3DCCD1}">
              <a14:hiddenFill xmlns:a14="http://schemas.microsoft.com/office/drawing/2010/main">
                <a:solidFill>
                  <a:srgbClr val="FFFFFF"/>
                </a:solidFill>
              </a14:hiddenFill>
            </a:ext>
          </a:extLst>
        </p:spPr>
      </p:pic>
      <p:cxnSp>
        <p:nvCxnSpPr>
          <p:cNvPr id="99" name="Straight Connector 98"/>
          <p:cNvCxnSpPr/>
          <p:nvPr/>
        </p:nvCxnSpPr>
        <p:spPr>
          <a:xfrm>
            <a:off x="5942013" y="1765692"/>
            <a:ext cx="0" cy="389890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827612" y="2711618"/>
            <a:ext cx="2133878" cy="307777"/>
          </a:xfrm>
          <a:prstGeom prst="rect">
            <a:avLst/>
          </a:prstGeom>
          <a:noFill/>
        </p:spPr>
        <p:txBody>
          <a:bodyPr wrap="square" rtlCol="0">
            <a:spAutoFit/>
          </a:bodyPr>
          <a:lstStyle/>
          <a:p>
            <a:pPr algn="ctr" defTabSz="914083"/>
            <a:r>
              <a:rPr lang="zh-CN" altLang="en-US" sz="1400" b="1" dirty="0" smtClean="0">
                <a:solidFill>
                  <a:srgbClr val="737572"/>
                </a:solidFill>
                <a:cs typeface="+mn-ea"/>
                <a:sym typeface="+mn-lt"/>
              </a:rPr>
              <a:t>市场范围</a:t>
            </a:r>
            <a:endParaRPr lang="en-US" sz="1400" b="1" dirty="0">
              <a:solidFill>
                <a:srgbClr val="737572"/>
              </a:solidFill>
              <a:cs typeface="+mn-ea"/>
              <a:sym typeface="+mn-lt"/>
            </a:endParaRPr>
          </a:p>
        </p:txBody>
      </p:sp>
      <p:sp>
        <p:nvSpPr>
          <p:cNvPr id="101" name="TextBox 100"/>
          <p:cNvSpPr txBox="1"/>
          <p:nvPr/>
        </p:nvSpPr>
        <p:spPr>
          <a:xfrm>
            <a:off x="667657" y="3009308"/>
            <a:ext cx="2481943" cy="691724"/>
          </a:xfrm>
          <a:prstGeom prst="rect">
            <a:avLst/>
          </a:prstGeom>
          <a:noFill/>
        </p:spPr>
        <p:txBody>
          <a:bodyPr wrap="square" rtlCol="0">
            <a:noAutofit/>
          </a:bodyPr>
          <a:lstStyle/>
          <a:p>
            <a:pPr algn="ctr" defTabSz="914083">
              <a:lnSpc>
                <a:spcPct val="120000"/>
              </a:lnSpc>
            </a:pPr>
            <a:r>
              <a:rPr lang="zh-CN" altLang="en-US" sz="1300" dirty="0">
                <a:solidFill>
                  <a:srgbClr val="737572"/>
                </a:solidFill>
                <a:cs typeface="+mn-ea"/>
                <a:sym typeface="+mn-lt"/>
              </a:rPr>
              <a:t>银拓的产品已经销售覆盖全国</a:t>
            </a:r>
            <a:r>
              <a:rPr lang="en-US" altLang="zh-CN" sz="1300" dirty="0">
                <a:solidFill>
                  <a:srgbClr val="737572"/>
                </a:solidFill>
                <a:cs typeface="+mn-ea"/>
                <a:sym typeface="+mn-lt"/>
              </a:rPr>
              <a:t>28</a:t>
            </a:r>
            <a:r>
              <a:rPr lang="zh-CN" altLang="en-US" sz="1300" dirty="0">
                <a:solidFill>
                  <a:srgbClr val="737572"/>
                </a:solidFill>
                <a:cs typeface="+mn-ea"/>
                <a:sym typeface="+mn-lt"/>
              </a:rPr>
              <a:t>个省、市、自治区</a:t>
            </a:r>
            <a:r>
              <a:rPr lang="zh-CN" altLang="en-US" sz="1300" dirty="0" smtClean="0">
                <a:solidFill>
                  <a:srgbClr val="737572"/>
                </a:solidFill>
                <a:cs typeface="+mn-ea"/>
                <a:sym typeface="+mn-lt"/>
              </a:rPr>
              <a:t>。</a:t>
            </a:r>
            <a:endParaRPr lang="en-US" sz="1300" dirty="0">
              <a:solidFill>
                <a:srgbClr val="737572"/>
              </a:solidFill>
              <a:cs typeface="+mn-ea"/>
              <a:sym typeface="+mn-lt"/>
            </a:endParaRPr>
          </a:p>
        </p:txBody>
      </p:sp>
      <p:sp>
        <p:nvSpPr>
          <p:cNvPr id="102" name="TextBox 101"/>
          <p:cNvSpPr txBox="1"/>
          <p:nvPr/>
        </p:nvSpPr>
        <p:spPr>
          <a:xfrm>
            <a:off x="3444218" y="2697508"/>
            <a:ext cx="2133878" cy="307777"/>
          </a:xfrm>
          <a:prstGeom prst="rect">
            <a:avLst/>
          </a:prstGeom>
          <a:noFill/>
        </p:spPr>
        <p:txBody>
          <a:bodyPr wrap="square" rtlCol="0">
            <a:spAutoFit/>
          </a:bodyPr>
          <a:lstStyle/>
          <a:p>
            <a:pPr algn="ctr" defTabSz="914083"/>
            <a:r>
              <a:rPr lang="zh-CN" altLang="en-US" sz="1400" b="1" dirty="0" smtClean="0">
                <a:solidFill>
                  <a:srgbClr val="737572"/>
                </a:solidFill>
                <a:cs typeface="+mn-ea"/>
                <a:sym typeface="+mn-lt"/>
              </a:rPr>
              <a:t>全覆盖的省份</a:t>
            </a:r>
            <a:endParaRPr lang="en-US" sz="1400" b="1" dirty="0">
              <a:solidFill>
                <a:srgbClr val="737572"/>
              </a:solidFill>
              <a:cs typeface="+mn-ea"/>
              <a:sym typeface="+mn-lt"/>
            </a:endParaRPr>
          </a:p>
        </p:txBody>
      </p:sp>
      <p:sp>
        <p:nvSpPr>
          <p:cNvPr id="103" name="TextBox 102"/>
          <p:cNvSpPr txBox="1"/>
          <p:nvPr/>
        </p:nvSpPr>
        <p:spPr>
          <a:xfrm>
            <a:off x="3254221" y="3009307"/>
            <a:ext cx="2507950" cy="705835"/>
          </a:xfrm>
          <a:prstGeom prst="rect">
            <a:avLst/>
          </a:prstGeom>
          <a:noFill/>
        </p:spPr>
        <p:txBody>
          <a:bodyPr wrap="square" rtlCol="0">
            <a:noAutofit/>
          </a:bodyPr>
          <a:lstStyle/>
          <a:p>
            <a:pPr algn="ctr" defTabSz="914083">
              <a:lnSpc>
                <a:spcPct val="120000"/>
              </a:lnSpc>
            </a:pPr>
            <a:r>
              <a:rPr lang="zh-CN" altLang="en-US" sz="1300" dirty="0" smtClean="0">
                <a:solidFill>
                  <a:srgbClr val="737572"/>
                </a:solidFill>
                <a:cs typeface="+mn-ea"/>
                <a:sym typeface="+mn-lt"/>
              </a:rPr>
              <a:t>目前江西省、湖南省已实现全覆盖，该省的银行与我司皆有合作</a:t>
            </a:r>
            <a:endParaRPr lang="en-US" sz="1300" dirty="0">
              <a:solidFill>
                <a:srgbClr val="737572"/>
              </a:solidFill>
              <a:cs typeface="+mn-ea"/>
              <a:sym typeface="+mn-lt"/>
            </a:endParaRPr>
          </a:p>
        </p:txBody>
      </p:sp>
      <p:sp>
        <p:nvSpPr>
          <p:cNvPr id="104" name="Oval 103"/>
          <p:cNvSpPr>
            <a:spLocks noChangeAspect="1"/>
          </p:cNvSpPr>
          <p:nvPr/>
        </p:nvSpPr>
        <p:spPr>
          <a:xfrm>
            <a:off x="4102510" y="1713907"/>
            <a:ext cx="831971" cy="831862"/>
          </a:xfrm>
          <a:prstGeom prst="ellipse">
            <a:avLst/>
          </a:prstGeom>
          <a:solidFill>
            <a:schemeClr val="accent2"/>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083"/>
            <a:endParaRPr lang="en-US">
              <a:solidFill>
                <a:prstClr val="white"/>
              </a:solidFill>
              <a:cs typeface="+mn-ea"/>
              <a:sym typeface="+mn-lt"/>
            </a:endParaRPr>
          </a:p>
        </p:txBody>
      </p:sp>
      <p:sp>
        <p:nvSpPr>
          <p:cNvPr id="105" name="Oval 104"/>
          <p:cNvSpPr>
            <a:spLocks noChangeAspect="1"/>
          </p:cNvSpPr>
          <p:nvPr/>
        </p:nvSpPr>
        <p:spPr>
          <a:xfrm>
            <a:off x="1501836" y="1713908"/>
            <a:ext cx="829175" cy="829068"/>
          </a:xfrm>
          <a:prstGeom prst="ellipse">
            <a:avLst/>
          </a:prstGeom>
          <a:solidFill>
            <a:schemeClr val="accent1"/>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083"/>
            <a:endParaRPr lang="en-US">
              <a:solidFill>
                <a:prstClr val="white"/>
              </a:solidFill>
              <a:cs typeface="+mn-ea"/>
              <a:sym typeface="+mn-lt"/>
            </a:endParaRPr>
          </a:p>
        </p:txBody>
      </p:sp>
      <p:sp>
        <p:nvSpPr>
          <p:cNvPr id="109" name="TextBox 108"/>
          <p:cNvSpPr txBox="1"/>
          <p:nvPr/>
        </p:nvSpPr>
        <p:spPr>
          <a:xfrm>
            <a:off x="865712" y="4895384"/>
            <a:ext cx="2133878" cy="307777"/>
          </a:xfrm>
          <a:prstGeom prst="rect">
            <a:avLst/>
          </a:prstGeom>
          <a:noFill/>
        </p:spPr>
        <p:txBody>
          <a:bodyPr wrap="square" rtlCol="0">
            <a:spAutoFit/>
          </a:bodyPr>
          <a:lstStyle/>
          <a:p>
            <a:pPr algn="ctr" defTabSz="914083"/>
            <a:r>
              <a:rPr lang="zh-CN" altLang="en-US" sz="1400" b="1" dirty="0" smtClean="0">
                <a:solidFill>
                  <a:srgbClr val="737572"/>
                </a:solidFill>
                <a:cs typeface="+mn-ea"/>
                <a:sym typeface="+mn-lt"/>
              </a:rPr>
              <a:t>全国股份制银行</a:t>
            </a:r>
            <a:endParaRPr lang="en-US" sz="1400" b="1" dirty="0">
              <a:solidFill>
                <a:srgbClr val="737572"/>
              </a:solidFill>
              <a:cs typeface="+mn-ea"/>
              <a:sym typeface="+mn-lt"/>
            </a:endParaRPr>
          </a:p>
        </p:txBody>
      </p:sp>
      <p:sp>
        <p:nvSpPr>
          <p:cNvPr id="110" name="TextBox 109"/>
          <p:cNvSpPr txBox="1"/>
          <p:nvPr/>
        </p:nvSpPr>
        <p:spPr>
          <a:xfrm>
            <a:off x="865712" y="5189482"/>
            <a:ext cx="2133878" cy="691724"/>
          </a:xfrm>
          <a:prstGeom prst="rect">
            <a:avLst/>
          </a:prstGeom>
          <a:noFill/>
        </p:spPr>
        <p:txBody>
          <a:bodyPr wrap="square" rtlCol="0">
            <a:noAutofit/>
          </a:bodyPr>
          <a:lstStyle/>
          <a:p>
            <a:pPr algn="ctr" defTabSz="914083">
              <a:lnSpc>
                <a:spcPct val="120000"/>
              </a:lnSpc>
            </a:pPr>
            <a:r>
              <a:rPr lang="zh-CN" altLang="en-US" sz="1300" dirty="0" smtClean="0">
                <a:solidFill>
                  <a:srgbClr val="737572"/>
                </a:solidFill>
                <a:cs typeface="+mn-ea"/>
                <a:sym typeface="+mn-lt"/>
              </a:rPr>
              <a:t>我司目前已与</a:t>
            </a:r>
            <a:r>
              <a:rPr lang="en-US" altLang="zh-CN" sz="1300" dirty="0" smtClean="0">
                <a:solidFill>
                  <a:srgbClr val="737572"/>
                </a:solidFill>
                <a:cs typeface="+mn-ea"/>
                <a:sym typeface="+mn-lt"/>
              </a:rPr>
              <a:t>7</a:t>
            </a:r>
            <a:r>
              <a:rPr lang="zh-CN" altLang="en-US" sz="1300" dirty="0" smtClean="0">
                <a:solidFill>
                  <a:srgbClr val="737572"/>
                </a:solidFill>
                <a:cs typeface="+mn-ea"/>
                <a:sym typeface="+mn-lt"/>
              </a:rPr>
              <a:t>个全国股份制银行达成合作</a:t>
            </a:r>
            <a:endParaRPr lang="en-US" sz="1300" dirty="0">
              <a:solidFill>
                <a:srgbClr val="737572"/>
              </a:solidFill>
              <a:cs typeface="+mn-ea"/>
              <a:sym typeface="+mn-lt"/>
            </a:endParaRPr>
          </a:p>
        </p:txBody>
      </p:sp>
      <p:sp>
        <p:nvSpPr>
          <p:cNvPr id="111" name="TextBox 110"/>
          <p:cNvSpPr txBox="1"/>
          <p:nvPr/>
        </p:nvSpPr>
        <p:spPr>
          <a:xfrm>
            <a:off x="3254221" y="4881274"/>
            <a:ext cx="2507950" cy="307777"/>
          </a:xfrm>
          <a:prstGeom prst="rect">
            <a:avLst/>
          </a:prstGeom>
          <a:noFill/>
        </p:spPr>
        <p:txBody>
          <a:bodyPr wrap="square" rtlCol="0">
            <a:spAutoFit/>
          </a:bodyPr>
          <a:lstStyle/>
          <a:p>
            <a:pPr algn="ctr" defTabSz="914083"/>
            <a:r>
              <a:rPr lang="zh-CN" altLang="en-US" sz="1400" b="1" dirty="0" smtClean="0">
                <a:solidFill>
                  <a:srgbClr val="737572"/>
                </a:solidFill>
                <a:cs typeface="+mn-ea"/>
                <a:sym typeface="+mn-lt"/>
              </a:rPr>
              <a:t>二</a:t>
            </a:r>
            <a:r>
              <a:rPr lang="zh-CN" altLang="en-US" sz="1400" b="1" dirty="0">
                <a:solidFill>
                  <a:srgbClr val="737572"/>
                </a:solidFill>
                <a:cs typeface="+mn-ea"/>
                <a:sym typeface="+mn-lt"/>
              </a:rPr>
              <a:t>代支付系统仿真测试软件</a:t>
            </a:r>
            <a:endParaRPr lang="en-US" sz="1400" b="1" dirty="0">
              <a:solidFill>
                <a:srgbClr val="737572"/>
              </a:solidFill>
              <a:cs typeface="+mn-ea"/>
              <a:sym typeface="+mn-lt"/>
            </a:endParaRPr>
          </a:p>
        </p:txBody>
      </p:sp>
      <p:sp>
        <p:nvSpPr>
          <p:cNvPr id="112" name="TextBox 111"/>
          <p:cNvSpPr txBox="1"/>
          <p:nvPr/>
        </p:nvSpPr>
        <p:spPr>
          <a:xfrm>
            <a:off x="3254221" y="5189481"/>
            <a:ext cx="2507950" cy="705835"/>
          </a:xfrm>
          <a:prstGeom prst="rect">
            <a:avLst/>
          </a:prstGeom>
          <a:noFill/>
        </p:spPr>
        <p:txBody>
          <a:bodyPr wrap="square" rtlCol="0">
            <a:noAutofit/>
          </a:bodyPr>
          <a:lstStyle/>
          <a:p>
            <a:pPr algn="ctr" defTabSz="914083">
              <a:lnSpc>
                <a:spcPct val="120000"/>
              </a:lnSpc>
            </a:pPr>
            <a:r>
              <a:rPr lang="zh-CN" altLang="en-US" sz="1300" dirty="0">
                <a:solidFill>
                  <a:srgbClr val="737572"/>
                </a:solidFill>
                <a:cs typeface="+mn-ea"/>
                <a:sym typeface="+mn-lt"/>
              </a:rPr>
              <a:t>我</a:t>
            </a:r>
            <a:r>
              <a:rPr lang="zh-CN" altLang="en-US" sz="1300" dirty="0" smtClean="0">
                <a:solidFill>
                  <a:srgbClr val="737572"/>
                </a:solidFill>
                <a:cs typeface="+mn-ea"/>
                <a:sym typeface="+mn-lt"/>
              </a:rPr>
              <a:t>司的二代支付系统仿真目前是仿真市场上最主流的产品之一</a:t>
            </a:r>
            <a:endParaRPr lang="en-US" sz="1300" dirty="0">
              <a:solidFill>
                <a:srgbClr val="737572"/>
              </a:solidFill>
              <a:cs typeface="+mn-ea"/>
              <a:sym typeface="+mn-lt"/>
            </a:endParaRPr>
          </a:p>
        </p:txBody>
      </p:sp>
      <p:sp>
        <p:nvSpPr>
          <p:cNvPr id="113" name="Oval 112"/>
          <p:cNvSpPr>
            <a:spLocks noChangeAspect="1"/>
          </p:cNvSpPr>
          <p:nvPr/>
        </p:nvSpPr>
        <p:spPr>
          <a:xfrm>
            <a:off x="1539936" y="3897673"/>
            <a:ext cx="829175" cy="829068"/>
          </a:xfrm>
          <a:prstGeom prst="ellipse">
            <a:avLst/>
          </a:prstGeom>
          <a:solidFill>
            <a:schemeClr val="accent4"/>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083"/>
            <a:endParaRPr lang="en-US">
              <a:solidFill>
                <a:prstClr val="white"/>
              </a:solidFill>
              <a:cs typeface="+mn-ea"/>
              <a:sym typeface="+mn-lt"/>
            </a:endParaRPr>
          </a:p>
        </p:txBody>
      </p:sp>
      <p:sp>
        <p:nvSpPr>
          <p:cNvPr id="114" name="Oval 113"/>
          <p:cNvSpPr>
            <a:spLocks noChangeAspect="1"/>
          </p:cNvSpPr>
          <p:nvPr/>
        </p:nvSpPr>
        <p:spPr>
          <a:xfrm>
            <a:off x="4140610" y="3897673"/>
            <a:ext cx="831971" cy="831862"/>
          </a:xfrm>
          <a:prstGeom prst="ellipse">
            <a:avLst/>
          </a:prstGeom>
          <a:solidFill>
            <a:schemeClr val="accent5"/>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083"/>
            <a:endParaRPr lang="en-US">
              <a:solidFill>
                <a:prstClr val="white"/>
              </a:solidFill>
              <a:cs typeface="+mn-ea"/>
              <a:sym typeface="+mn-lt"/>
            </a:endParaRPr>
          </a:p>
        </p:txBody>
      </p:sp>
      <p:grpSp>
        <p:nvGrpSpPr>
          <p:cNvPr id="2" name="组合 1"/>
          <p:cNvGrpSpPr/>
          <p:nvPr/>
        </p:nvGrpSpPr>
        <p:grpSpPr>
          <a:xfrm>
            <a:off x="935907" y="537556"/>
            <a:ext cx="7142881" cy="693921"/>
            <a:chOff x="935907" y="537556"/>
            <a:chExt cx="7142881" cy="693921"/>
          </a:xfrm>
        </p:grpSpPr>
        <p:sp>
          <p:nvSpPr>
            <p:cNvPr id="886"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销售范围</a:t>
              </a:r>
              <a:endParaRPr lang="en-US" sz="2400" dirty="0">
                <a:solidFill>
                  <a:schemeClr val="tx2"/>
                </a:solidFill>
                <a:cs typeface="+mn-ea"/>
                <a:sym typeface="+mn-lt"/>
              </a:endParaRPr>
            </a:p>
          </p:txBody>
        </p:sp>
        <p:sp>
          <p:nvSpPr>
            <p:cNvPr id="887"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Sales </a:t>
              </a:r>
              <a:r>
                <a:rPr lang="en-US" sz="1400" dirty="0" smtClean="0">
                  <a:solidFill>
                    <a:schemeClr val="accent1"/>
                  </a:solidFill>
                  <a:cs typeface="+mn-ea"/>
                  <a:sym typeface="+mn-lt"/>
                </a:rPr>
                <a:t>Scope</a:t>
              </a:r>
              <a:endParaRPr lang="en-US" sz="1400" dirty="0">
                <a:solidFill>
                  <a:schemeClr val="accent1"/>
                </a:solidFill>
                <a:cs typeface="+mn-ea"/>
                <a:sym typeface="+mn-lt"/>
              </a:endParaRPr>
            </a:p>
          </p:txBody>
        </p:sp>
        <p:sp>
          <p:nvSpPr>
            <p:cNvPr id="888"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
        <p:nvSpPr>
          <p:cNvPr id="24" name="Freeform 91"/>
          <p:cNvSpPr>
            <a:spLocks noEditPoints="1"/>
          </p:cNvSpPr>
          <p:nvPr/>
        </p:nvSpPr>
        <p:spPr bwMode="auto">
          <a:xfrm>
            <a:off x="1714466" y="1916378"/>
            <a:ext cx="403914" cy="403914"/>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rgbClr val="FFFFFF"/>
          </a:solidFill>
          <a:ln w="9525">
            <a:noFill/>
            <a:round/>
          </a:ln>
        </p:spPr>
        <p:txBody>
          <a:bodyPr vert="horz" wrap="square" lIns="45720" tIns="22860" rIns="45720" bIns="22860" numCol="1" anchor="t" anchorCtr="0" compatLnSpc="1"/>
          <a:lstStyle/>
          <a:p>
            <a:pPr defTabSz="914083"/>
            <a:endParaRPr lang="en-US">
              <a:solidFill>
                <a:srgbClr val="737572"/>
              </a:solidFill>
              <a:cs typeface="+mn-ea"/>
              <a:sym typeface="+mn-lt"/>
            </a:endParaRPr>
          </a:p>
        </p:txBody>
      </p:sp>
      <p:pic>
        <p:nvPicPr>
          <p:cNvPr id="1026" name="Picture 2" descr="C:\Users\gpaybank\Desktop\pin_location_map_64px_1189693_eas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5079" y="1955130"/>
            <a:ext cx="379676" cy="379676"/>
          </a:xfrm>
          <a:prstGeom prst="rect">
            <a:avLst/>
          </a:prstGeom>
          <a:noFill/>
          <a:extLst>
            <a:ext uri="{909E8E84-426E-40DD-AFC4-6F175D3DCCD1}">
              <a14:hiddenFill xmlns:a14="http://schemas.microsoft.com/office/drawing/2010/main">
                <a:solidFill>
                  <a:srgbClr val="FFFFFF"/>
                </a:solidFill>
              </a14:hiddenFill>
            </a:ext>
          </a:extLst>
        </p:spPr>
      </p:pic>
      <p:sp>
        <p:nvSpPr>
          <p:cNvPr id="26" name="Freeform 23"/>
          <p:cNvSpPr>
            <a:spLocks noChangeAspect="1" noEditPoints="1"/>
          </p:cNvSpPr>
          <p:nvPr/>
        </p:nvSpPr>
        <p:spPr bwMode="auto">
          <a:xfrm>
            <a:off x="1743494" y="4105881"/>
            <a:ext cx="403914" cy="381932"/>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chemeClr val="bg1"/>
          </a:solidFill>
          <a:ln w="9525">
            <a:noFill/>
            <a:round/>
          </a:ln>
        </p:spPr>
        <p:txBody>
          <a:bodyPr vert="horz" wrap="square" lIns="45720" tIns="22860" rIns="45720" bIns="22860" numCol="1" anchor="t" anchorCtr="0" compatLnSpc="1"/>
          <a:lstStyle/>
          <a:p>
            <a:pPr defTabSz="914083"/>
            <a:endParaRPr lang="en-US">
              <a:solidFill>
                <a:srgbClr val="737572"/>
              </a:solidFill>
              <a:cs typeface="+mn-ea"/>
              <a:sym typeface="+mn-lt"/>
            </a:endParaRPr>
          </a:p>
        </p:txBody>
      </p:sp>
      <p:sp>
        <p:nvSpPr>
          <p:cNvPr id="27" name="Freeform 67"/>
          <p:cNvSpPr>
            <a:spLocks noChangeArrowheads="1"/>
          </p:cNvSpPr>
          <p:nvPr/>
        </p:nvSpPr>
        <p:spPr bwMode="auto">
          <a:xfrm>
            <a:off x="4344667" y="4000998"/>
            <a:ext cx="469541" cy="545978"/>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p:spPr>
        <p:txBody>
          <a:bodyPr wrap="none" lIns="17145" tIns="8573" rIns="17145" bIns="8573" anchor="ctr"/>
          <a:lstStyle/>
          <a:p>
            <a:pPr defTabSz="914083">
              <a:defRPr/>
            </a:pPr>
            <a:endParaRPr lang="en-US" dirty="0">
              <a:solidFill>
                <a:srgbClr val="737572"/>
              </a:solidFill>
              <a:cs typeface="+mn-ea"/>
              <a:sym typeface="+mn-lt"/>
            </a:endParaRPr>
          </a:p>
        </p:txBody>
      </p:sp>
    </p:spTree>
    <p:extLst>
      <p:ext uri="{BB962C8B-B14F-4D97-AF65-F5344CB8AC3E}">
        <p14:creationId xmlns:p14="http://schemas.microsoft.com/office/powerpoint/2010/main" val="225082123"/>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
          <p:cNvGrpSpPr/>
          <p:nvPr/>
        </p:nvGrpSpPr>
        <p:grpSpPr bwMode="auto">
          <a:xfrm>
            <a:off x="263769" y="1237787"/>
            <a:ext cx="6545112" cy="796770"/>
            <a:chOff x="1359" y="1861"/>
            <a:chExt cx="7731" cy="940"/>
          </a:xfrm>
        </p:grpSpPr>
        <p:sp>
          <p:nvSpPr>
            <p:cNvPr id="15" name="文本框 7"/>
            <p:cNvSpPr txBox="1">
              <a:spLocks noChangeArrowheads="1"/>
            </p:cNvSpPr>
            <p:nvPr/>
          </p:nvSpPr>
          <p:spPr bwMode="auto">
            <a:xfrm>
              <a:off x="1359" y="1861"/>
              <a:ext cx="2399" cy="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1600" b="1" dirty="0">
                  <a:solidFill>
                    <a:srgbClr val="EA5504"/>
                  </a:solidFill>
                  <a:latin typeface="Arial" panose="020B0604020202020204" pitchFamily="34" charset="0"/>
                  <a:ea typeface="微软雅黑" panose="020B0503020204020204" pitchFamily="34" charset="-122"/>
                </a:rPr>
                <a:t>全国股份制商业银行</a:t>
              </a:r>
            </a:p>
          </p:txBody>
        </p:sp>
        <p:sp>
          <p:nvSpPr>
            <p:cNvPr id="16" name="文本框 3"/>
            <p:cNvSpPr txBox="1">
              <a:spLocks noChangeArrowheads="1"/>
            </p:cNvSpPr>
            <p:nvPr/>
          </p:nvSpPr>
          <p:spPr bwMode="auto">
            <a:xfrm>
              <a:off x="1359" y="2314"/>
              <a:ext cx="7731" cy="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1600" dirty="0">
                  <a:solidFill>
                    <a:srgbClr val="4C4C4C"/>
                  </a:solidFill>
                  <a:latin typeface="Arial" panose="020B0604020202020204" pitchFamily="34" charset="0"/>
                  <a:ea typeface="微软雅黑" panose="020B0503020204020204" pitchFamily="34" charset="-122"/>
                </a:rPr>
                <a:t>交通银行、中国光大银行、中信银行、浙商银行、平安银行、恒丰</a:t>
              </a:r>
              <a:r>
                <a:rPr lang="zh-CN" altLang="en-US" sz="1600" dirty="0" smtClean="0">
                  <a:solidFill>
                    <a:srgbClr val="4C4C4C"/>
                  </a:solidFill>
                  <a:latin typeface="Arial" panose="020B0604020202020204" pitchFamily="34" charset="0"/>
                  <a:ea typeface="微软雅黑" panose="020B0503020204020204" pitchFamily="34" charset="-122"/>
                </a:rPr>
                <a:t>银行</a:t>
              </a:r>
              <a:endParaRPr lang="zh-CN" altLang="en-US" sz="1600" dirty="0">
                <a:solidFill>
                  <a:srgbClr val="4C4C4C"/>
                </a:solidFill>
                <a:latin typeface="Arial" panose="020B0604020202020204" pitchFamily="34" charset="0"/>
                <a:ea typeface="微软雅黑" panose="020B0503020204020204" pitchFamily="34" charset="-122"/>
              </a:endParaRPr>
            </a:p>
          </p:txBody>
        </p:sp>
      </p:grpSp>
      <p:grpSp>
        <p:nvGrpSpPr>
          <p:cNvPr id="17" name="组合 2"/>
          <p:cNvGrpSpPr/>
          <p:nvPr/>
        </p:nvGrpSpPr>
        <p:grpSpPr bwMode="auto">
          <a:xfrm>
            <a:off x="226224" y="2061001"/>
            <a:ext cx="11501241" cy="854686"/>
            <a:chOff x="1310" y="2111"/>
            <a:chExt cx="24070" cy="1011"/>
          </a:xfrm>
        </p:grpSpPr>
        <p:sp>
          <p:nvSpPr>
            <p:cNvPr id="18" name="文本框 7"/>
            <p:cNvSpPr txBox="1">
              <a:spLocks noChangeArrowheads="1"/>
            </p:cNvSpPr>
            <p:nvPr/>
          </p:nvSpPr>
          <p:spPr bwMode="auto">
            <a:xfrm>
              <a:off x="1310" y="2111"/>
              <a:ext cx="6273"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b="1" dirty="0">
                  <a:solidFill>
                    <a:srgbClr val="EA5504"/>
                  </a:solidFill>
                  <a:latin typeface="Arial" panose="020B0604020202020204" pitchFamily="34" charset="0"/>
                  <a:ea typeface="微软雅黑" panose="020B0503020204020204" pitchFamily="34" charset="-122"/>
                </a:rPr>
                <a:t>省级农村信用社联合社</a:t>
              </a:r>
            </a:p>
          </p:txBody>
        </p:sp>
        <p:sp>
          <p:nvSpPr>
            <p:cNvPr id="19" name="文本框 3"/>
            <p:cNvSpPr txBox="1">
              <a:spLocks noChangeArrowheads="1"/>
            </p:cNvSpPr>
            <p:nvPr/>
          </p:nvSpPr>
          <p:spPr bwMode="auto">
            <a:xfrm>
              <a:off x="1359" y="2634"/>
              <a:ext cx="24021"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dirty="0">
                  <a:solidFill>
                    <a:srgbClr val="4C4C4C"/>
                  </a:solidFill>
                  <a:latin typeface="Arial" panose="020B0604020202020204" pitchFamily="34" charset="0"/>
                  <a:ea typeface="微软雅黑" panose="020B0503020204020204" pitchFamily="34" charset="-122"/>
                </a:rPr>
                <a:t>甘肃省农信社、浙江省农信社、安徽省农信社、内蒙古农信社、云南省农信社、江西省农信社、湖北省农信社、湖南省农信社</a:t>
              </a:r>
            </a:p>
          </p:txBody>
        </p:sp>
      </p:grpSp>
      <p:grpSp>
        <p:nvGrpSpPr>
          <p:cNvPr id="8" name="组合 7"/>
          <p:cNvGrpSpPr/>
          <p:nvPr/>
        </p:nvGrpSpPr>
        <p:grpSpPr>
          <a:xfrm>
            <a:off x="211882" y="2953844"/>
            <a:ext cx="6312284" cy="2312533"/>
            <a:chOff x="240910" y="3374750"/>
            <a:chExt cx="6312284" cy="2312533"/>
          </a:xfrm>
        </p:grpSpPr>
        <p:sp>
          <p:nvSpPr>
            <p:cNvPr id="21" name="文本框 7"/>
            <p:cNvSpPr txBox="1">
              <a:spLocks noChangeArrowheads="1"/>
            </p:cNvSpPr>
            <p:nvPr/>
          </p:nvSpPr>
          <p:spPr bwMode="auto">
            <a:xfrm>
              <a:off x="305035" y="3374750"/>
              <a:ext cx="2899936" cy="44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a:lnSpc>
                  <a:spcPct val="130000"/>
                </a:lnSpc>
              </a:pPr>
              <a:r>
                <a:rPr lang="zh-CN" altLang="en-US" sz="1600" b="1" dirty="0">
                  <a:solidFill>
                    <a:srgbClr val="EA5504"/>
                  </a:solidFill>
                  <a:latin typeface="Arial" panose="020B0604020202020204" pitchFamily="34" charset="0"/>
                  <a:ea typeface="微软雅黑" panose="020B0503020204020204" pitchFamily="34" charset="-122"/>
                </a:rPr>
                <a:t>城市商业银行</a:t>
              </a:r>
            </a:p>
          </p:txBody>
        </p:sp>
        <p:sp>
          <p:nvSpPr>
            <p:cNvPr id="22" name="文本框 3"/>
            <p:cNvSpPr txBox="1">
              <a:spLocks noChangeArrowheads="1"/>
            </p:cNvSpPr>
            <p:nvPr/>
          </p:nvSpPr>
          <p:spPr bwMode="auto">
            <a:xfrm>
              <a:off x="240910" y="3717517"/>
              <a:ext cx="6312284" cy="1969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p>
              <a:pPr>
                <a:lnSpc>
                  <a:spcPct val="150000"/>
                </a:lnSpc>
              </a:pPr>
              <a:r>
                <a:rPr lang="zh-CN" altLang="en-US" sz="1600" dirty="0">
                  <a:solidFill>
                    <a:srgbClr val="4C4C4C"/>
                  </a:solidFill>
                  <a:latin typeface="Arial" panose="020B0604020202020204" pitchFamily="34" charset="0"/>
                  <a:ea typeface="微软雅黑" panose="020B0503020204020204" pitchFamily="34" charset="-122"/>
                </a:rPr>
                <a:t>华兴银行、杭州银行、温州银行稠州银行、台州银行、广西北部湾银行、柳州银行、长沙银行、华融湘江银行、汉口银行、江西银行、赣州银行、青海银行、富滇银行、盛京银行、南阳银行、玉溪商业银行、石嘴山银行、营口银行、吉林银行、宁夏银行、遂宁市商业银行、郑州银行、民泰商业银行、洛阳银行、龙江银行、河北银行</a:t>
              </a:r>
            </a:p>
          </p:txBody>
        </p:sp>
      </p:grpSp>
      <p:grpSp>
        <p:nvGrpSpPr>
          <p:cNvPr id="23" name="组合 9"/>
          <p:cNvGrpSpPr/>
          <p:nvPr/>
        </p:nvGrpSpPr>
        <p:grpSpPr bwMode="auto">
          <a:xfrm>
            <a:off x="226298" y="5319962"/>
            <a:ext cx="6087579" cy="1170859"/>
            <a:chOff x="1310" y="2054"/>
            <a:chExt cx="12993" cy="1385"/>
          </a:xfrm>
        </p:grpSpPr>
        <p:sp>
          <p:nvSpPr>
            <p:cNvPr id="24" name="文本框 7"/>
            <p:cNvSpPr txBox="1">
              <a:spLocks noChangeArrowheads="1"/>
            </p:cNvSpPr>
            <p:nvPr/>
          </p:nvSpPr>
          <p:spPr bwMode="auto">
            <a:xfrm>
              <a:off x="1446" y="2054"/>
              <a:ext cx="3856"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b="1" dirty="0">
                  <a:solidFill>
                    <a:srgbClr val="EA5504"/>
                  </a:solidFill>
                  <a:latin typeface="Arial" panose="020B0604020202020204" pitchFamily="34" charset="0"/>
                  <a:ea typeface="微软雅黑" panose="020B0503020204020204" pitchFamily="34" charset="-122"/>
                </a:rPr>
                <a:t>农村商业银行</a:t>
              </a:r>
            </a:p>
          </p:txBody>
        </p:sp>
        <p:sp>
          <p:nvSpPr>
            <p:cNvPr id="25" name="文本框 3"/>
            <p:cNvSpPr txBox="1">
              <a:spLocks noChangeArrowheads="1"/>
            </p:cNvSpPr>
            <p:nvPr/>
          </p:nvSpPr>
          <p:spPr bwMode="auto">
            <a:xfrm>
              <a:off x="1310" y="2573"/>
              <a:ext cx="12993" cy="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dirty="0">
                  <a:solidFill>
                    <a:srgbClr val="4C4C4C"/>
                  </a:solidFill>
                  <a:latin typeface="Arial" panose="020B0604020202020204" pitchFamily="34" charset="0"/>
                  <a:ea typeface="微软雅黑" panose="020B0503020204020204" pitchFamily="34" charset="-122"/>
                </a:rPr>
                <a:t>上海农商行、深圳农商行、东莞农商行、无锡农商行、黄河农商行</a:t>
              </a:r>
              <a:r>
                <a:rPr lang="en-US" altLang="zh-CN" sz="1600" dirty="0">
                  <a:solidFill>
                    <a:srgbClr val="4C4C4C"/>
                  </a:solidFill>
                  <a:latin typeface="Arial" panose="020B0604020202020204" pitchFamily="34" charset="0"/>
                  <a:ea typeface="微软雅黑" panose="020B0503020204020204" pitchFamily="34" charset="-122"/>
                </a:rPr>
                <a:t>……</a:t>
              </a:r>
              <a:endParaRPr lang="zh-CN" altLang="en-US" sz="1600" dirty="0">
                <a:solidFill>
                  <a:srgbClr val="4C4C4C"/>
                </a:solidFill>
                <a:latin typeface="Arial" panose="020B0604020202020204" pitchFamily="34" charset="0"/>
                <a:ea typeface="微软雅黑" panose="020B0503020204020204" pitchFamily="34" charset="-122"/>
              </a:endParaRPr>
            </a:p>
          </p:txBody>
        </p:sp>
      </p:grpSp>
      <p:pic>
        <p:nvPicPr>
          <p:cNvPr id="26" name="图片 12" descr="图片9---副本_0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13877" y="3145367"/>
            <a:ext cx="5901267" cy="3712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组合 19"/>
          <p:cNvGrpSpPr/>
          <p:nvPr/>
        </p:nvGrpSpPr>
        <p:grpSpPr>
          <a:xfrm>
            <a:off x="361815" y="384905"/>
            <a:ext cx="7142881" cy="693921"/>
            <a:chOff x="935907" y="537556"/>
            <a:chExt cx="7142881" cy="693921"/>
          </a:xfrm>
        </p:grpSpPr>
        <p:sp>
          <p:nvSpPr>
            <p:cNvPr id="27"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合作客户</a:t>
              </a:r>
              <a:endParaRPr lang="en-US" sz="2400" dirty="0">
                <a:solidFill>
                  <a:schemeClr val="tx2"/>
                </a:solidFill>
                <a:cs typeface="+mn-ea"/>
                <a:sym typeface="+mn-lt"/>
              </a:endParaRPr>
            </a:p>
          </p:txBody>
        </p:sp>
        <p:sp>
          <p:nvSpPr>
            <p:cNvPr id="28"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Cooperative </a:t>
              </a:r>
              <a:r>
                <a:rPr lang="en-US" sz="1400" dirty="0" smtClean="0">
                  <a:solidFill>
                    <a:schemeClr val="accent1"/>
                  </a:solidFill>
                  <a:cs typeface="+mn-ea"/>
                  <a:sym typeface="+mn-lt"/>
                </a:rPr>
                <a:t>Customer</a:t>
              </a:r>
              <a:endParaRPr lang="en-US" sz="1400" dirty="0">
                <a:solidFill>
                  <a:schemeClr val="accent1"/>
                </a:solidFill>
                <a:cs typeface="+mn-ea"/>
                <a:sym typeface="+mn-lt"/>
              </a:endParaRPr>
            </a:p>
          </p:txBody>
        </p:sp>
        <p:sp>
          <p:nvSpPr>
            <p:cNvPr id="29"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spTree>
    <p:extLst>
      <p:ext uri="{BB962C8B-B14F-4D97-AF65-F5344CB8AC3E}">
        <p14:creationId xmlns:p14="http://schemas.microsoft.com/office/powerpoint/2010/main" val="1509606772"/>
      </p:ext>
    </p:extLst>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565" y="2925980"/>
            <a:ext cx="12192000" cy="3932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27" name="文本框 26"/>
          <p:cNvSpPr txBox="1"/>
          <p:nvPr/>
        </p:nvSpPr>
        <p:spPr>
          <a:xfrm>
            <a:off x="5078773" y="4314905"/>
            <a:ext cx="2031326" cy="646331"/>
          </a:xfrm>
          <a:prstGeom prst="rect">
            <a:avLst/>
          </a:prstGeom>
          <a:noFill/>
        </p:spPr>
        <p:txBody>
          <a:bodyPr wrap="none" rtlCol="0">
            <a:spAutoFit/>
          </a:bodyPr>
          <a:lstStyle/>
          <a:p>
            <a:pPr algn="ctr"/>
            <a:r>
              <a:rPr lang="zh-CN" altLang="en-US" sz="3600" b="1" dirty="0" smtClean="0">
                <a:solidFill>
                  <a:schemeClr val="tx2"/>
                </a:solidFill>
                <a:cs typeface="+mn-ea"/>
                <a:sym typeface="+mn-lt"/>
              </a:rPr>
              <a:t>公司介绍</a:t>
            </a:r>
            <a:endParaRPr lang="zh-CN" altLang="en-US" sz="3600" b="1" dirty="0">
              <a:solidFill>
                <a:schemeClr val="tx2"/>
              </a:solidFill>
              <a:cs typeface="+mn-ea"/>
              <a:sym typeface="+mn-lt"/>
            </a:endParaRPr>
          </a:p>
        </p:txBody>
      </p:sp>
      <p:sp>
        <p:nvSpPr>
          <p:cNvPr id="28" name="矩形 2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101519" y="4961236"/>
            <a:ext cx="5985832" cy="369332"/>
          </a:xfrm>
          <a:prstGeom prst="rect">
            <a:avLst/>
          </a:prstGeom>
        </p:spPr>
        <p:txBody>
          <a:bodyPr wrap="square">
            <a:spAutoFit/>
          </a:bodyPr>
          <a:lstStyle/>
          <a:p>
            <a:pPr algn="ctr"/>
            <a:r>
              <a:rPr lang="en-US" altLang="zh-CN" dirty="0">
                <a:solidFill>
                  <a:schemeClr val="accent1"/>
                </a:solidFill>
                <a:cs typeface="+mn-ea"/>
                <a:sym typeface="+mn-lt"/>
              </a:rPr>
              <a:t>Company </a:t>
            </a:r>
            <a:r>
              <a:rPr lang="en-US" altLang="zh-CN" dirty="0" smtClean="0">
                <a:solidFill>
                  <a:schemeClr val="accent1"/>
                </a:solidFill>
                <a:cs typeface="+mn-ea"/>
                <a:sym typeface="+mn-lt"/>
              </a:rPr>
              <a:t>Profile</a:t>
            </a:r>
            <a:endParaRPr lang="en-US" altLang="zh-CN" dirty="0">
              <a:solidFill>
                <a:schemeClr val="accent1"/>
              </a:solidFill>
              <a:cs typeface="+mn-ea"/>
              <a:sym typeface="+mn-lt"/>
            </a:endParaRPr>
          </a:p>
        </p:txBody>
      </p:sp>
      <p:grpSp>
        <p:nvGrpSpPr>
          <p:cNvPr id="11" name="组合 10"/>
          <p:cNvGrpSpPr/>
          <p:nvPr/>
        </p:nvGrpSpPr>
        <p:grpSpPr>
          <a:xfrm>
            <a:off x="4710545" y="1794046"/>
            <a:ext cx="2770910" cy="2341468"/>
            <a:chOff x="2321068" y="-2532462"/>
            <a:chExt cx="2770910" cy="2341468"/>
          </a:xfrm>
        </p:grpSpPr>
        <p:sp>
          <p:nvSpPr>
            <p:cNvPr id="13" name="Freeform 6"/>
            <p:cNvSpPr>
              <a:spLocks/>
            </p:cNvSpPr>
            <p:nvPr/>
          </p:nvSpPr>
          <p:spPr bwMode="auto">
            <a:xfrm>
              <a:off x="2548568" y="-2532462"/>
              <a:ext cx="2315910" cy="2341468"/>
            </a:xfrm>
            <a:custGeom>
              <a:avLst/>
              <a:gdLst>
                <a:gd name="T0" fmla="*/ 1203 w 1622"/>
                <a:gd name="T1" fmla="*/ 57 h 1622"/>
                <a:gd name="T2" fmla="*/ 1067 w 1622"/>
                <a:gd name="T3" fmla="*/ 0 h 1622"/>
                <a:gd name="T4" fmla="*/ 555 w 1622"/>
                <a:gd name="T5" fmla="*/ 0 h 1622"/>
                <a:gd name="T6" fmla="*/ 419 w 1622"/>
                <a:gd name="T7" fmla="*/ 57 h 1622"/>
                <a:gd name="T8" fmla="*/ 57 w 1622"/>
                <a:gd name="T9" fmla="*/ 419 h 1622"/>
                <a:gd name="T10" fmla="*/ 0 w 1622"/>
                <a:gd name="T11" fmla="*/ 555 h 1622"/>
                <a:gd name="T12" fmla="*/ 0 w 1622"/>
                <a:gd name="T13" fmla="*/ 1067 h 1622"/>
                <a:gd name="T14" fmla="*/ 57 w 1622"/>
                <a:gd name="T15" fmla="*/ 1204 h 1622"/>
                <a:gd name="T16" fmla="*/ 419 w 1622"/>
                <a:gd name="T17" fmla="*/ 1565 h 1622"/>
                <a:gd name="T18" fmla="*/ 555 w 1622"/>
                <a:gd name="T19" fmla="*/ 1622 h 1622"/>
                <a:gd name="T20" fmla="*/ 1067 w 1622"/>
                <a:gd name="T21" fmla="*/ 1622 h 1622"/>
                <a:gd name="T22" fmla="*/ 1203 w 1622"/>
                <a:gd name="T23" fmla="*/ 1565 h 1622"/>
                <a:gd name="T24" fmla="*/ 1565 w 1622"/>
                <a:gd name="T25" fmla="*/ 1204 h 1622"/>
                <a:gd name="T26" fmla="*/ 1622 w 1622"/>
                <a:gd name="T27" fmla="*/ 1067 h 1622"/>
                <a:gd name="T28" fmla="*/ 1622 w 1622"/>
                <a:gd name="T29" fmla="*/ 555 h 1622"/>
                <a:gd name="T30" fmla="*/ 1565 w 1622"/>
                <a:gd name="T31" fmla="*/ 419 h 1622"/>
                <a:gd name="T32" fmla="*/ 1203 w 1622"/>
                <a:gd name="T33" fmla="*/ 57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2" h="1622">
                  <a:moveTo>
                    <a:pt x="1203" y="57"/>
                  </a:moveTo>
                  <a:cubicBezTo>
                    <a:pt x="1172" y="26"/>
                    <a:pt x="1111" y="0"/>
                    <a:pt x="1067" y="0"/>
                  </a:cubicBezTo>
                  <a:cubicBezTo>
                    <a:pt x="555" y="0"/>
                    <a:pt x="555" y="0"/>
                    <a:pt x="555" y="0"/>
                  </a:cubicBezTo>
                  <a:cubicBezTo>
                    <a:pt x="511" y="0"/>
                    <a:pt x="450" y="26"/>
                    <a:pt x="419" y="57"/>
                  </a:cubicBezTo>
                  <a:cubicBezTo>
                    <a:pt x="57" y="419"/>
                    <a:pt x="57" y="419"/>
                    <a:pt x="57" y="419"/>
                  </a:cubicBezTo>
                  <a:cubicBezTo>
                    <a:pt x="26" y="450"/>
                    <a:pt x="0" y="511"/>
                    <a:pt x="0" y="555"/>
                  </a:cubicBezTo>
                  <a:cubicBezTo>
                    <a:pt x="0" y="1067"/>
                    <a:pt x="0" y="1067"/>
                    <a:pt x="0" y="1067"/>
                  </a:cubicBezTo>
                  <a:cubicBezTo>
                    <a:pt x="0" y="1111"/>
                    <a:pt x="26" y="1173"/>
                    <a:pt x="57" y="1204"/>
                  </a:cubicBezTo>
                  <a:cubicBezTo>
                    <a:pt x="419" y="1565"/>
                    <a:pt x="419" y="1565"/>
                    <a:pt x="419" y="1565"/>
                  </a:cubicBezTo>
                  <a:cubicBezTo>
                    <a:pt x="450" y="1597"/>
                    <a:pt x="511" y="1622"/>
                    <a:pt x="555" y="1622"/>
                  </a:cubicBezTo>
                  <a:cubicBezTo>
                    <a:pt x="1067" y="1622"/>
                    <a:pt x="1067" y="1622"/>
                    <a:pt x="1067" y="1622"/>
                  </a:cubicBezTo>
                  <a:cubicBezTo>
                    <a:pt x="1111" y="1622"/>
                    <a:pt x="1172" y="1597"/>
                    <a:pt x="1203" y="1565"/>
                  </a:cubicBezTo>
                  <a:cubicBezTo>
                    <a:pt x="1565" y="1204"/>
                    <a:pt x="1565" y="1204"/>
                    <a:pt x="1565" y="1204"/>
                  </a:cubicBezTo>
                  <a:cubicBezTo>
                    <a:pt x="1596" y="1173"/>
                    <a:pt x="1622" y="1111"/>
                    <a:pt x="1622" y="1067"/>
                  </a:cubicBezTo>
                  <a:cubicBezTo>
                    <a:pt x="1622" y="555"/>
                    <a:pt x="1622" y="555"/>
                    <a:pt x="1622" y="555"/>
                  </a:cubicBezTo>
                  <a:cubicBezTo>
                    <a:pt x="1622" y="511"/>
                    <a:pt x="1596" y="450"/>
                    <a:pt x="1565" y="419"/>
                  </a:cubicBezTo>
                  <a:lnTo>
                    <a:pt x="1203" y="57"/>
                  </a:lnTo>
                  <a:close/>
                </a:path>
              </a:pathLst>
            </a:custGeom>
            <a:solidFill>
              <a:schemeClr val="bg1"/>
            </a:solidFill>
            <a:ln w="12700" cap="flat">
              <a:solidFill>
                <a:schemeClr val="tx2">
                  <a:lumMod val="50000"/>
                  <a:lumOff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文本框 13"/>
            <p:cNvSpPr txBox="1"/>
            <p:nvPr/>
          </p:nvSpPr>
          <p:spPr>
            <a:xfrm>
              <a:off x="3405799" y="-1951666"/>
              <a:ext cx="601447" cy="584775"/>
            </a:xfrm>
            <a:prstGeom prst="rect">
              <a:avLst/>
            </a:prstGeom>
            <a:noFill/>
          </p:spPr>
          <p:txBody>
            <a:bodyPr wrap="none" rtlCol="0">
              <a:spAutoFit/>
            </a:bodyPr>
            <a:lstStyle/>
            <a:p>
              <a:pPr algn="ctr"/>
              <a:r>
                <a:rPr lang="en-US" altLang="zh-CN" sz="3200" b="1" dirty="0" smtClean="0">
                  <a:solidFill>
                    <a:schemeClr val="accent3"/>
                  </a:solidFill>
                  <a:cs typeface="+mn-ea"/>
                  <a:sym typeface="+mn-lt"/>
                </a:rPr>
                <a:t>01</a:t>
              </a:r>
              <a:endParaRPr lang="zh-CN" altLang="en-US" sz="3200" b="1" dirty="0">
                <a:solidFill>
                  <a:schemeClr val="accent3"/>
                </a:solidFill>
                <a:cs typeface="+mn-ea"/>
                <a:sym typeface="+mn-lt"/>
              </a:endParaRPr>
            </a:p>
          </p:txBody>
        </p:sp>
        <p:sp>
          <p:nvSpPr>
            <p:cNvPr id="15" name="矩形 1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321068" y="-1275359"/>
              <a:ext cx="2770910" cy="461665"/>
            </a:xfrm>
            <a:prstGeom prst="rect">
              <a:avLst/>
            </a:prstGeom>
          </p:spPr>
          <p:txBody>
            <a:bodyPr wrap="square">
              <a:spAutoFit/>
            </a:bodyPr>
            <a:lstStyle/>
            <a:p>
              <a:pPr algn="ctr"/>
              <a:r>
                <a:rPr lang="en-US" altLang="zh-CN" sz="2400" b="1" dirty="0" smtClean="0">
                  <a:solidFill>
                    <a:schemeClr val="tx2"/>
                  </a:solidFill>
                  <a:cs typeface="+mn-ea"/>
                  <a:sym typeface="+mn-lt"/>
                </a:rPr>
                <a:t>THE PART</a:t>
              </a:r>
            </a:p>
          </p:txBody>
        </p:sp>
        <p:grpSp>
          <p:nvGrpSpPr>
            <p:cNvPr id="16" name="组合 15"/>
            <p:cNvGrpSpPr/>
            <p:nvPr/>
          </p:nvGrpSpPr>
          <p:grpSpPr>
            <a:xfrm>
              <a:off x="3269201" y="-1361729"/>
              <a:ext cx="874644" cy="0"/>
              <a:chOff x="5625548" y="3867892"/>
              <a:chExt cx="874644" cy="0"/>
            </a:xfrm>
          </p:grpSpPr>
          <p:cxnSp>
            <p:nvCxnSpPr>
              <p:cNvPr id="17" name="直接连接符 16"/>
              <p:cNvCxnSpPr/>
              <p:nvPr/>
            </p:nvCxnSpPr>
            <p:spPr>
              <a:xfrm>
                <a:off x="5625548" y="3867892"/>
                <a:ext cx="21944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43428"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61306" y="3867892"/>
                <a:ext cx="21944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280749"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1" name="Oval 65_1"/>
            <p:cNvSpPr/>
            <p:nvPr/>
          </p:nvSpPr>
          <p:spPr>
            <a:xfrm>
              <a:off x="2672854" y="-2395399"/>
              <a:ext cx="2067340" cy="20673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164306829"/>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1399221"/>
            <a:ext cx="12192000" cy="4059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46434" y="1831970"/>
            <a:ext cx="1435008" cy="830997"/>
          </a:xfrm>
          <a:prstGeom prst="rect">
            <a:avLst/>
          </a:prstGeom>
          <a:noFill/>
          <a:ln>
            <a:noFill/>
          </a:ln>
        </p:spPr>
        <p:txBody>
          <a:bodyPr wrap="none" rtlCol="0">
            <a:spAutoFit/>
          </a:bodyPr>
          <a:lstStyle/>
          <a:p>
            <a:r>
              <a:rPr lang="en-US" altLang="zh-CN" sz="4800" b="1" dirty="0" smtClean="0">
                <a:solidFill>
                  <a:schemeClr val="accent3"/>
                </a:solidFill>
                <a:cs typeface="+mn-ea"/>
                <a:sym typeface="+mn-lt"/>
              </a:rPr>
              <a:t>2017</a:t>
            </a:r>
            <a:endParaRPr lang="zh-CN" altLang="en-US" sz="4800" b="1" dirty="0">
              <a:solidFill>
                <a:schemeClr val="accent3"/>
              </a:solidFill>
              <a:cs typeface="+mn-ea"/>
              <a:sym typeface="+mn-lt"/>
            </a:endParaRPr>
          </a:p>
        </p:txBody>
      </p:sp>
      <p:sp>
        <p:nvSpPr>
          <p:cNvPr id="3" name="矩形 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6434" y="3599249"/>
            <a:ext cx="4792366" cy="1492716"/>
          </a:xfrm>
          <a:prstGeom prst="rect">
            <a:avLst/>
          </a:prstGeom>
        </p:spPr>
        <p:txBody>
          <a:bodyPr wrap="square">
            <a:spAutoFit/>
          </a:bodyPr>
          <a:lstStyle/>
          <a:p>
            <a:pPr>
              <a:lnSpc>
                <a:spcPct val="130000"/>
              </a:lnSpc>
            </a:pPr>
            <a:r>
              <a:rPr lang="zh-CN" altLang="en-US" sz="1400" dirty="0">
                <a:solidFill>
                  <a:schemeClr val="tx2"/>
                </a:solidFill>
                <a:cs typeface="+mn-ea"/>
                <a:sym typeface="+mn-lt"/>
              </a:rPr>
              <a:t>深圳市银拓科技有限公司</a:t>
            </a:r>
          </a:p>
          <a:p>
            <a:pPr>
              <a:lnSpc>
                <a:spcPct val="130000"/>
              </a:lnSpc>
            </a:pPr>
            <a:r>
              <a:rPr lang="zh-CN" altLang="en-US" sz="1400" dirty="0">
                <a:solidFill>
                  <a:schemeClr val="tx2"/>
                </a:solidFill>
                <a:cs typeface="+mn-ea"/>
                <a:sym typeface="+mn-lt"/>
              </a:rPr>
              <a:t>地址：深圳市南山区高新南四道</a:t>
            </a:r>
            <a:r>
              <a:rPr lang="en-US" altLang="zh-CN" sz="1400" dirty="0">
                <a:solidFill>
                  <a:schemeClr val="tx2"/>
                </a:solidFill>
                <a:cs typeface="+mn-ea"/>
                <a:sym typeface="+mn-lt"/>
              </a:rPr>
              <a:t>25</a:t>
            </a:r>
            <a:r>
              <a:rPr lang="zh-CN" altLang="en-US" sz="1400" dirty="0">
                <a:solidFill>
                  <a:schemeClr val="tx2"/>
                </a:solidFill>
                <a:cs typeface="+mn-ea"/>
                <a:sym typeface="+mn-lt"/>
              </a:rPr>
              <a:t>号</a:t>
            </a:r>
            <a:r>
              <a:rPr lang="en-US" altLang="zh-CN" sz="1400" dirty="0">
                <a:solidFill>
                  <a:schemeClr val="tx2"/>
                </a:solidFill>
                <a:cs typeface="+mn-ea"/>
                <a:sym typeface="+mn-lt"/>
              </a:rPr>
              <a:t>W2-B</a:t>
            </a:r>
            <a:r>
              <a:rPr lang="zh-CN" altLang="en-US" sz="1400" dirty="0">
                <a:solidFill>
                  <a:schemeClr val="tx2"/>
                </a:solidFill>
                <a:cs typeface="+mn-ea"/>
                <a:sym typeface="+mn-lt"/>
              </a:rPr>
              <a:t>栋</a:t>
            </a:r>
            <a:r>
              <a:rPr lang="en-US" altLang="zh-CN" sz="1400" dirty="0">
                <a:solidFill>
                  <a:schemeClr val="tx2"/>
                </a:solidFill>
                <a:cs typeface="+mn-ea"/>
                <a:sym typeface="+mn-lt"/>
              </a:rPr>
              <a:t>3</a:t>
            </a:r>
            <a:r>
              <a:rPr lang="zh-CN" altLang="en-US" sz="1400" dirty="0">
                <a:solidFill>
                  <a:schemeClr val="tx2"/>
                </a:solidFill>
                <a:cs typeface="+mn-ea"/>
                <a:sym typeface="+mn-lt"/>
              </a:rPr>
              <a:t>楼</a:t>
            </a:r>
            <a:r>
              <a:rPr lang="en-US" altLang="zh-CN" sz="1400" dirty="0">
                <a:solidFill>
                  <a:schemeClr val="tx2"/>
                </a:solidFill>
                <a:cs typeface="+mn-ea"/>
                <a:sym typeface="+mn-lt"/>
              </a:rPr>
              <a:t>305</a:t>
            </a:r>
            <a:r>
              <a:rPr lang="zh-CN" altLang="en-US" sz="1400" dirty="0">
                <a:solidFill>
                  <a:schemeClr val="tx2"/>
                </a:solidFill>
                <a:cs typeface="+mn-ea"/>
                <a:sym typeface="+mn-lt"/>
              </a:rPr>
              <a:t>室</a:t>
            </a:r>
          </a:p>
          <a:p>
            <a:pPr>
              <a:lnSpc>
                <a:spcPct val="130000"/>
              </a:lnSpc>
            </a:pPr>
            <a:r>
              <a:rPr lang="zh-CN" altLang="en-US" sz="1400" dirty="0">
                <a:solidFill>
                  <a:schemeClr val="tx2"/>
                </a:solidFill>
                <a:cs typeface="+mn-ea"/>
                <a:sym typeface="+mn-lt"/>
              </a:rPr>
              <a:t>邮编：</a:t>
            </a:r>
            <a:r>
              <a:rPr lang="en-US" altLang="zh-CN" sz="1400" dirty="0">
                <a:solidFill>
                  <a:schemeClr val="tx2"/>
                </a:solidFill>
                <a:cs typeface="+mn-ea"/>
                <a:sym typeface="+mn-lt"/>
              </a:rPr>
              <a:t>518057</a:t>
            </a:r>
          </a:p>
          <a:p>
            <a:pPr>
              <a:lnSpc>
                <a:spcPct val="130000"/>
              </a:lnSpc>
            </a:pPr>
            <a:r>
              <a:rPr lang="zh-CN" altLang="en-US" sz="1400" dirty="0">
                <a:solidFill>
                  <a:schemeClr val="tx2"/>
                </a:solidFill>
                <a:cs typeface="+mn-ea"/>
                <a:sym typeface="+mn-lt"/>
              </a:rPr>
              <a:t>电话：</a:t>
            </a:r>
            <a:r>
              <a:rPr lang="en-US" altLang="zh-CN" sz="1400" dirty="0">
                <a:solidFill>
                  <a:schemeClr val="tx2"/>
                </a:solidFill>
                <a:cs typeface="+mn-ea"/>
                <a:sym typeface="+mn-lt"/>
              </a:rPr>
              <a:t>0755-86378952</a:t>
            </a:r>
          </a:p>
          <a:p>
            <a:pPr>
              <a:lnSpc>
                <a:spcPct val="130000"/>
              </a:lnSpc>
            </a:pPr>
            <a:r>
              <a:rPr lang="zh-CN" altLang="en-US" sz="1400" dirty="0">
                <a:solidFill>
                  <a:schemeClr val="tx2"/>
                </a:solidFill>
                <a:cs typeface="+mn-ea"/>
                <a:sym typeface="+mn-lt"/>
              </a:rPr>
              <a:t>传真：</a:t>
            </a:r>
            <a:r>
              <a:rPr lang="en-US" altLang="zh-CN" sz="1400" dirty="0">
                <a:solidFill>
                  <a:schemeClr val="tx2"/>
                </a:solidFill>
                <a:cs typeface="+mn-ea"/>
                <a:sym typeface="+mn-lt"/>
              </a:rPr>
              <a:t>0755-86681301</a:t>
            </a:r>
          </a:p>
        </p:txBody>
      </p:sp>
      <p:sp>
        <p:nvSpPr>
          <p:cNvPr id="4" name="文本框 3"/>
          <p:cNvSpPr txBox="1"/>
          <p:nvPr/>
        </p:nvSpPr>
        <p:spPr>
          <a:xfrm>
            <a:off x="846434" y="2573363"/>
            <a:ext cx="3775393" cy="707886"/>
          </a:xfrm>
          <a:prstGeom prst="rect">
            <a:avLst/>
          </a:prstGeom>
          <a:noFill/>
        </p:spPr>
        <p:txBody>
          <a:bodyPr wrap="none" rtlCol="0">
            <a:spAutoFit/>
          </a:bodyPr>
          <a:lstStyle/>
          <a:p>
            <a:r>
              <a:rPr lang="zh-CN" altLang="en-US" sz="4000" b="1" dirty="0" smtClean="0">
                <a:solidFill>
                  <a:schemeClr val="tx2"/>
                </a:solidFill>
                <a:cs typeface="+mn-ea"/>
                <a:sym typeface="+mn-lt"/>
              </a:rPr>
              <a:t>感谢大家的观看</a:t>
            </a:r>
            <a:endParaRPr lang="zh-CN" altLang="en-US" sz="4000" b="1" dirty="0">
              <a:solidFill>
                <a:schemeClr val="tx2"/>
              </a:solidFill>
              <a:cs typeface="+mn-ea"/>
              <a:sym typeface="+mn-lt"/>
            </a:endParaRP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6434" y="3308391"/>
            <a:ext cx="3782382" cy="444242"/>
          </a:xfrm>
          <a:prstGeom prst="rect">
            <a:avLst/>
          </a:prstGeom>
        </p:spPr>
        <p:txBody>
          <a:bodyPr wrap="square" anchor="ctr" anchorCtr="0">
            <a:noAutofit/>
          </a:bodyPr>
          <a:lstStyle/>
          <a:p>
            <a:endParaRPr lang="zh-CN" altLang="en-US" sz="1400" dirty="0">
              <a:solidFill>
                <a:schemeClr val="tx2"/>
              </a:solidFill>
              <a:cs typeface="+mn-ea"/>
              <a:sym typeface="+mn-lt"/>
            </a:endParaRPr>
          </a:p>
        </p:txBody>
      </p:sp>
      <p:grpSp>
        <p:nvGrpSpPr>
          <p:cNvPr id="7" name="组合 6"/>
          <p:cNvGrpSpPr/>
          <p:nvPr/>
        </p:nvGrpSpPr>
        <p:grpSpPr>
          <a:xfrm>
            <a:off x="975643" y="3434581"/>
            <a:ext cx="874644" cy="0"/>
            <a:chOff x="5625548" y="3867892"/>
            <a:chExt cx="874644" cy="0"/>
          </a:xfrm>
        </p:grpSpPr>
        <p:cxnSp>
          <p:nvCxnSpPr>
            <p:cNvPr id="8" name="直接连接符 7"/>
            <p:cNvCxnSpPr/>
            <p:nvPr/>
          </p:nvCxnSpPr>
          <p:spPr>
            <a:xfrm>
              <a:off x="5625548" y="3867892"/>
              <a:ext cx="21944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843428"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061306" y="3867892"/>
              <a:ext cx="21944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280749"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13" name="图片 3079" descr="未标题-1"/>
          <p:cNvPicPr>
            <a:picLocks noChangeAspect="1" noChangeArrowheads="1"/>
          </p:cNvPicPr>
          <p:nvPr/>
        </p:nvPicPr>
        <p:blipFill>
          <a:blip r:embed="rId2" cstate="print"/>
          <a:srcRect/>
          <a:stretch>
            <a:fillRect/>
          </a:stretch>
        </p:blipFill>
        <p:spPr bwMode="auto">
          <a:xfrm>
            <a:off x="8394710" y="4637186"/>
            <a:ext cx="1500198" cy="477575"/>
          </a:xfrm>
          <a:prstGeom prst="rect">
            <a:avLst/>
          </a:prstGeom>
          <a:noFill/>
          <a:ln w="9525">
            <a:noFill/>
            <a:miter lim="800000"/>
            <a:headEnd/>
            <a:tailEnd/>
          </a:ln>
        </p:spPr>
      </p:pic>
      <p:pic>
        <p:nvPicPr>
          <p:cNvPr id="14" name="Picture 7" descr="D:\wo\公司logo\weixin.jpgweixin"/>
          <p:cNvPicPr>
            <a:picLocks noChangeAspect="1" noChangeArrowheads="1"/>
          </p:cNvPicPr>
          <p:nvPr/>
        </p:nvPicPr>
        <p:blipFill>
          <a:blip r:embed="rId3"/>
          <a:srcRect/>
          <a:stretch>
            <a:fillRect/>
          </a:stretch>
        </p:blipFill>
        <p:spPr bwMode="auto">
          <a:xfrm>
            <a:off x="10007600" y="3360384"/>
            <a:ext cx="1881218" cy="1881972"/>
          </a:xfrm>
          <a:prstGeom prst="rect">
            <a:avLst/>
          </a:prstGeom>
          <a:noFill/>
          <a:ln w="9525">
            <a:noFill/>
            <a:miter lim="800000"/>
            <a:headEnd/>
            <a:tailEnd/>
          </a:ln>
        </p:spPr>
      </p:pic>
    </p:spTree>
    <p:extLst>
      <p:ext uri="{BB962C8B-B14F-4D97-AF65-F5344CB8AC3E}">
        <p14:creationId xmlns:p14="http://schemas.microsoft.com/office/powerpoint/2010/main" val="2076656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065177" y="2739833"/>
            <a:ext cx="10187024" cy="2031325"/>
          </a:xfrm>
          <a:prstGeom prst="rect">
            <a:avLst/>
          </a:prstGeom>
          <a:noFill/>
        </p:spPr>
        <p:txBody>
          <a:bodyPr wrap="square" rtlCol="0">
            <a:spAutoFit/>
          </a:bodyPr>
          <a:lstStyle/>
          <a:p>
            <a:pPr indent="457200" defTabSz="914083">
              <a:lnSpc>
                <a:spcPct val="150000"/>
              </a:lnSpc>
            </a:pPr>
            <a:r>
              <a:rPr lang="zh-CN" altLang="en-US" sz="1400" dirty="0" smtClean="0">
                <a:solidFill>
                  <a:srgbClr val="737572"/>
                </a:solidFill>
                <a:cs typeface="+mn-ea"/>
                <a:sym typeface="+mn-lt"/>
              </a:rPr>
              <a:t>深圳市</a:t>
            </a:r>
            <a:r>
              <a:rPr lang="zh-CN" altLang="en-US" sz="1400" dirty="0">
                <a:solidFill>
                  <a:srgbClr val="737572"/>
                </a:solidFill>
                <a:cs typeface="+mn-ea"/>
                <a:sym typeface="+mn-lt"/>
              </a:rPr>
              <a:t>银拓科技有限公司成立于</a:t>
            </a:r>
            <a:r>
              <a:rPr lang="en-US" altLang="zh-CN" sz="1400" dirty="0">
                <a:solidFill>
                  <a:srgbClr val="737572"/>
                </a:solidFill>
                <a:cs typeface="+mn-ea"/>
                <a:sym typeface="+mn-lt"/>
              </a:rPr>
              <a:t>2005</a:t>
            </a:r>
            <a:r>
              <a:rPr lang="zh-CN" altLang="en-US" sz="1400" dirty="0">
                <a:solidFill>
                  <a:srgbClr val="737572"/>
                </a:solidFill>
                <a:cs typeface="+mn-ea"/>
                <a:sym typeface="+mn-lt"/>
              </a:rPr>
              <a:t>年。核心团队是业界第一款仿真测试产品（大额仿真测试产品）的缔造者。团队立足行业十余年，坚持以“仿真测试产品”产品化为战略，借力互联网的高速发展，力求为行业用户提供一站式的云测试平台。</a:t>
            </a:r>
            <a:r>
              <a:rPr lang="zh-CN" altLang="en-US" sz="1400" b="1" dirty="0">
                <a:solidFill>
                  <a:srgbClr val="737572"/>
                </a:solidFill>
                <a:cs typeface="+mn-ea"/>
                <a:sym typeface="+mn-lt"/>
              </a:rPr>
              <a:t>公司秉承为解决客户的迫切测试需求为第一宗旨</a:t>
            </a:r>
            <a:r>
              <a:rPr lang="zh-CN" altLang="en-US" sz="1400" dirty="0">
                <a:solidFill>
                  <a:srgbClr val="737572"/>
                </a:solidFill>
                <a:cs typeface="+mn-ea"/>
                <a:sym typeface="+mn-lt"/>
              </a:rPr>
              <a:t>。我们相信持续创新的最好办法就是跟客户一起参与创造。公司成立于央行支付系统的推广期，截至</a:t>
            </a:r>
            <a:r>
              <a:rPr lang="en-US" altLang="zh-CN" sz="1400" dirty="0">
                <a:solidFill>
                  <a:srgbClr val="737572"/>
                </a:solidFill>
                <a:cs typeface="+mn-ea"/>
                <a:sym typeface="+mn-lt"/>
              </a:rPr>
              <a:t>2015</a:t>
            </a:r>
            <a:r>
              <a:rPr lang="zh-CN" altLang="en-US" sz="1400" dirty="0">
                <a:solidFill>
                  <a:srgbClr val="737572"/>
                </a:solidFill>
                <a:cs typeface="+mn-ea"/>
                <a:sym typeface="+mn-lt"/>
              </a:rPr>
              <a:t>年底，我司已成功为行业客户贡献了将近</a:t>
            </a:r>
            <a:r>
              <a:rPr lang="en-US" altLang="zh-CN" sz="1400" dirty="0">
                <a:solidFill>
                  <a:srgbClr val="737572"/>
                </a:solidFill>
                <a:cs typeface="+mn-ea"/>
                <a:sym typeface="+mn-lt"/>
              </a:rPr>
              <a:t>20</a:t>
            </a:r>
            <a:r>
              <a:rPr lang="zh-CN" altLang="en-US" sz="1400" dirty="0">
                <a:solidFill>
                  <a:srgbClr val="737572"/>
                </a:solidFill>
                <a:cs typeface="+mn-ea"/>
                <a:sym typeface="+mn-lt"/>
              </a:rPr>
              <a:t>款仿真产品，累计客户数量达到上百家，其中不乏国有银行和全国股份制</a:t>
            </a:r>
            <a:r>
              <a:rPr lang="zh-CN" altLang="en-US" sz="1400" dirty="0" smtClean="0">
                <a:solidFill>
                  <a:srgbClr val="737572"/>
                </a:solidFill>
                <a:cs typeface="+mn-ea"/>
                <a:sym typeface="+mn-lt"/>
              </a:rPr>
              <a:t>商业银行</a:t>
            </a:r>
            <a:r>
              <a:rPr lang="zh-CN" altLang="en-US" sz="1400" dirty="0">
                <a:solidFill>
                  <a:srgbClr val="737572"/>
                </a:solidFill>
                <a:cs typeface="+mn-ea"/>
                <a:sym typeface="+mn-lt"/>
              </a:rPr>
              <a:t>。</a:t>
            </a:r>
            <a:r>
              <a:rPr lang="zh-CN" altLang="en-US" sz="1400" dirty="0" smtClean="0">
                <a:solidFill>
                  <a:srgbClr val="737572"/>
                </a:solidFill>
                <a:cs typeface="+mn-ea"/>
                <a:sym typeface="+mn-lt"/>
              </a:rPr>
              <a:t>团队</a:t>
            </a:r>
            <a:r>
              <a:rPr lang="zh-CN" altLang="en-US" sz="1400" dirty="0">
                <a:solidFill>
                  <a:srgbClr val="737572"/>
                </a:solidFill>
                <a:cs typeface="+mn-ea"/>
                <a:sym typeface="+mn-lt"/>
              </a:rPr>
              <a:t>的坚持和创新获得了投资机构的信赖，今年已顺利完成</a:t>
            </a:r>
            <a:r>
              <a:rPr lang="en-US" altLang="zh-CN" sz="1400" dirty="0">
                <a:solidFill>
                  <a:srgbClr val="737572"/>
                </a:solidFill>
                <a:cs typeface="+mn-ea"/>
                <a:sym typeface="+mn-lt"/>
              </a:rPr>
              <a:t>A</a:t>
            </a:r>
            <a:r>
              <a:rPr lang="zh-CN" altLang="en-US" sz="1400" dirty="0">
                <a:solidFill>
                  <a:srgbClr val="737572"/>
                </a:solidFill>
                <a:cs typeface="+mn-ea"/>
                <a:sym typeface="+mn-lt"/>
              </a:rPr>
              <a:t>轮投资。通过资本的力量加强了我司研发的实力和业务范围。银拓人坚信公司未来会成为仿真测试产品的领导者</a:t>
            </a:r>
            <a:r>
              <a:rPr lang="zh-CN" altLang="en-US" sz="1400" dirty="0" smtClean="0">
                <a:solidFill>
                  <a:srgbClr val="737572"/>
                </a:solidFill>
                <a:cs typeface="+mn-ea"/>
                <a:sym typeface="+mn-lt"/>
              </a:rPr>
              <a:t>。</a:t>
            </a:r>
            <a:endParaRPr lang="zh-CN" altLang="en-US" sz="1400" dirty="0">
              <a:solidFill>
                <a:srgbClr val="737572"/>
              </a:solidFill>
              <a:cs typeface="+mn-ea"/>
              <a:sym typeface="+mn-lt"/>
            </a:endParaRPr>
          </a:p>
        </p:txBody>
      </p:sp>
      <p:sp>
        <p:nvSpPr>
          <p:cNvPr id="6"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公司简介</a:t>
            </a:r>
            <a:endParaRPr lang="en-US" sz="2400" dirty="0">
              <a:solidFill>
                <a:schemeClr val="tx2"/>
              </a:solidFill>
              <a:cs typeface="+mn-ea"/>
              <a:sym typeface="+mn-lt"/>
            </a:endParaRPr>
          </a:p>
        </p:txBody>
      </p:sp>
      <p:sp>
        <p:nvSpPr>
          <p:cNvPr id="7"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Company </a:t>
            </a:r>
            <a:r>
              <a:rPr lang="en-US" sz="1400" dirty="0">
                <a:solidFill>
                  <a:schemeClr val="accent1"/>
                </a:solidFill>
                <a:cs typeface="+mn-ea"/>
                <a:sym typeface="+mn-lt"/>
              </a:rPr>
              <a:t>profile</a:t>
            </a:r>
          </a:p>
        </p:txBody>
      </p:sp>
      <p:sp>
        <p:nvSpPr>
          <p:cNvPr id="1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sp>
        <p:nvSpPr>
          <p:cNvPr id="8" name="文本框 3"/>
          <p:cNvSpPr txBox="1">
            <a:spLocks noChangeArrowheads="1"/>
          </p:cNvSpPr>
          <p:nvPr/>
        </p:nvSpPr>
        <p:spPr bwMode="auto">
          <a:xfrm>
            <a:off x="1207138" y="1917700"/>
            <a:ext cx="5262979"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Calibri" pitchFamily="34" charset="0"/>
                <a:ea typeface="幼圆" pitchFamily="49" charset="-122"/>
              </a:defRPr>
            </a:lvl1pPr>
            <a:lvl2pPr marL="742950" indent="-285750" eaLnBrk="0" hangingPunct="0">
              <a:defRPr sz="2800">
                <a:solidFill>
                  <a:schemeClr val="tx1"/>
                </a:solidFill>
                <a:latin typeface="Calibri" pitchFamily="34" charset="0"/>
                <a:ea typeface="幼圆" pitchFamily="49" charset="-122"/>
              </a:defRPr>
            </a:lvl2pPr>
            <a:lvl3pPr marL="1143000" indent="-228600" eaLnBrk="0" hangingPunct="0">
              <a:defRPr sz="2800">
                <a:solidFill>
                  <a:schemeClr val="tx1"/>
                </a:solidFill>
                <a:latin typeface="Calibri" pitchFamily="34" charset="0"/>
                <a:ea typeface="幼圆" pitchFamily="49" charset="-122"/>
              </a:defRPr>
            </a:lvl3pPr>
            <a:lvl4pPr marL="1600200" indent="-228600" eaLnBrk="0" hangingPunct="0">
              <a:defRPr sz="2800">
                <a:solidFill>
                  <a:schemeClr val="tx1"/>
                </a:solidFill>
                <a:latin typeface="Calibri" pitchFamily="34" charset="0"/>
                <a:ea typeface="幼圆" pitchFamily="49" charset="-122"/>
              </a:defRPr>
            </a:lvl4pPr>
            <a:lvl5pPr marL="2057400" indent="-228600" eaLnBrk="0" hangingPunct="0">
              <a:defRPr sz="2800">
                <a:solidFill>
                  <a:schemeClr val="tx1"/>
                </a:solidFill>
                <a:latin typeface="Calibri" pitchFamily="34" charset="0"/>
                <a:ea typeface="幼圆" pitchFamily="49" charset="-122"/>
              </a:defRPr>
            </a:lvl5pPr>
            <a:lvl6pPr marL="2514600" indent="-228600" eaLnBrk="0" fontAlgn="base" hangingPunct="0">
              <a:spcBef>
                <a:spcPct val="0"/>
              </a:spcBef>
              <a:spcAft>
                <a:spcPct val="0"/>
              </a:spcAft>
              <a:buFont typeface="Arial" charset="0"/>
              <a:defRPr sz="2800">
                <a:solidFill>
                  <a:schemeClr val="tx1"/>
                </a:solidFill>
                <a:latin typeface="Calibri" pitchFamily="34" charset="0"/>
                <a:ea typeface="幼圆" pitchFamily="49" charset="-122"/>
              </a:defRPr>
            </a:lvl6pPr>
            <a:lvl7pPr marL="2971800" indent="-228600" eaLnBrk="0" fontAlgn="base" hangingPunct="0">
              <a:spcBef>
                <a:spcPct val="0"/>
              </a:spcBef>
              <a:spcAft>
                <a:spcPct val="0"/>
              </a:spcAft>
              <a:buFont typeface="Arial" charset="0"/>
              <a:defRPr sz="2800">
                <a:solidFill>
                  <a:schemeClr val="tx1"/>
                </a:solidFill>
                <a:latin typeface="Calibri" pitchFamily="34" charset="0"/>
                <a:ea typeface="幼圆" pitchFamily="49" charset="-122"/>
              </a:defRPr>
            </a:lvl7pPr>
            <a:lvl8pPr marL="3429000" indent="-228600" eaLnBrk="0" fontAlgn="base" hangingPunct="0">
              <a:spcBef>
                <a:spcPct val="0"/>
              </a:spcBef>
              <a:spcAft>
                <a:spcPct val="0"/>
              </a:spcAft>
              <a:buFont typeface="Arial" charset="0"/>
              <a:defRPr sz="2800">
                <a:solidFill>
                  <a:schemeClr val="tx1"/>
                </a:solidFill>
                <a:latin typeface="Calibri" pitchFamily="34" charset="0"/>
                <a:ea typeface="幼圆" pitchFamily="49" charset="-122"/>
              </a:defRPr>
            </a:lvl8pPr>
            <a:lvl9pPr marL="3886200" indent="-228600" eaLnBrk="0" fontAlgn="base" hangingPunct="0">
              <a:spcBef>
                <a:spcPct val="0"/>
              </a:spcBef>
              <a:spcAft>
                <a:spcPct val="0"/>
              </a:spcAft>
              <a:buFont typeface="Arial" charset="0"/>
              <a:defRPr sz="2800">
                <a:solidFill>
                  <a:schemeClr val="tx1"/>
                </a:solidFill>
                <a:latin typeface="Calibri" pitchFamily="34" charset="0"/>
                <a:ea typeface="幼圆" pitchFamily="49" charset="-122"/>
              </a:defRPr>
            </a:lvl9pPr>
          </a:lstStyle>
          <a:p>
            <a:pPr eaLnBrk="1" hangingPunct="1">
              <a:lnSpc>
                <a:spcPct val="130000"/>
              </a:lnSpc>
            </a:pPr>
            <a:r>
              <a:rPr lang="zh-CN" altLang="en-US" sz="1800" b="1" dirty="0">
                <a:solidFill>
                  <a:srgbClr val="0F66B0"/>
                </a:solidFill>
                <a:latin typeface="Arial" charset="0"/>
                <a:ea typeface="微软雅黑" pitchFamily="34" charset="-122"/>
              </a:rPr>
              <a:t>一个为金融行业提供专业测试服务解决方案的专家</a:t>
            </a:r>
          </a:p>
        </p:txBody>
      </p:sp>
    </p:spTree>
    <p:extLst>
      <p:ext uri="{BB962C8B-B14F-4D97-AF65-F5344CB8AC3E}">
        <p14:creationId xmlns:p14="http://schemas.microsoft.com/office/powerpoint/2010/main" val="2679685934"/>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449" r="449"/>
          <a:stretch>
            <a:fillRect/>
          </a:stretch>
        </p:blipFill>
        <p:spPr/>
      </p:pic>
      <p:pic>
        <p:nvPicPr>
          <p:cNvPr id="8" name="图片占位符 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2337" b="2337"/>
          <a:stretch>
            <a:fillRect/>
          </a:stretch>
        </p:blipFill>
        <p:spPr/>
      </p:pic>
      <p:pic>
        <p:nvPicPr>
          <p:cNvPr id="3" name="图片占位符 2"/>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655" r="1655"/>
          <a:stretch>
            <a:fillRect/>
          </a:stretch>
        </p:blipFill>
        <p:spPr>
          <a:xfrm>
            <a:off x="874713" y="1524000"/>
            <a:ext cx="3355975" cy="4035425"/>
          </a:xfrm>
        </p:spPr>
      </p:pic>
      <p:sp>
        <p:nvSpPr>
          <p:cNvPr id="93" name="Rectangle 92"/>
          <p:cNvSpPr/>
          <p:nvPr/>
        </p:nvSpPr>
        <p:spPr>
          <a:xfrm>
            <a:off x="848520" y="4671679"/>
            <a:ext cx="3382527" cy="888100"/>
          </a:xfrm>
          <a:prstGeom prst="rect">
            <a:avLst/>
          </a:prstGeom>
          <a:solidFill>
            <a:schemeClr val="accent1">
              <a:alpha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083"/>
            <a:endParaRPr lang="en-US">
              <a:solidFill>
                <a:prstClr val="white"/>
              </a:solidFill>
              <a:cs typeface="+mn-ea"/>
              <a:sym typeface="+mn-lt"/>
            </a:endParaRPr>
          </a:p>
        </p:txBody>
      </p:sp>
      <p:sp>
        <p:nvSpPr>
          <p:cNvPr id="94" name="Rectangle 93"/>
          <p:cNvSpPr/>
          <p:nvPr/>
        </p:nvSpPr>
        <p:spPr>
          <a:xfrm>
            <a:off x="4455033" y="4671679"/>
            <a:ext cx="3382527" cy="888100"/>
          </a:xfrm>
          <a:prstGeom prst="rect">
            <a:avLst/>
          </a:prstGeom>
          <a:solidFill>
            <a:schemeClr val="accent1">
              <a:alpha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083"/>
            <a:endParaRPr lang="en-US">
              <a:solidFill>
                <a:prstClr val="white"/>
              </a:solidFill>
              <a:cs typeface="+mn-ea"/>
              <a:sym typeface="+mn-lt"/>
            </a:endParaRPr>
          </a:p>
        </p:txBody>
      </p:sp>
      <p:sp>
        <p:nvSpPr>
          <p:cNvPr id="95" name="Rectangle 94"/>
          <p:cNvSpPr/>
          <p:nvPr/>
        </p:nvSpPr>
        <p:spPr>
          <a:xfrm>
            <a:off x="8045093" y="4671679"/>
            <a:ext cx="3382527" cy="888100"/>
          </a:xfrm>
          <a:prstGeom prst="rect">
            <a:avLst/>
          </a:prstGeom>
          <a:solidFill>
            <a:schemeClr val="accent1">
              <a:alpha val="84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083"/>
            <a:endParaRPr lang="en-US">
              <a:solidFill>
                <a:prstClr val="white"/>
              </a:solidFill>
              <a:cs typeface="+mn-ea"/>
              <a:sym typeface="+mn-lt"/>
            </a:endParaRPr>
          </a:p>
        </p:txBody>
      </p:sp>
      <p:sp>
        <p:nvSpPr>
          <p:cNvPr id="102" name="TextBox 101"/>
          <p:cNvSpPr txBox="1"/>
          <p:nvPr/>
        </p:nvSpPr>
        <p:spPr>
          <a:xfrm>
            <a:off x="875535" y="4941836"/>
            <a:ext cx="3311970" cy="552202"/>
          </a:xfrm>
          <a:prstGeom prst="rect">
            <a:avLst/>
          </a:prstGeom>
          <a:noFill/>
        </p:spPr>
        <p:txBody>
          <a:bodyPr wrap="square" rtlCol="0">
            <a:spAutoFit/>
          </a:bodyPr>
          <a:lstStyle/>
          <a:p>
            <a:pPr defTabSz="914083">
              <a:lnSpc>
                <a:spcPct val="130000"/>
              </a:lnSpc>
            </a:pPr>
            <a:r>
              <a:rPr lang="zh-CN" altLang="en-US" sz="1200" dirty="0">
                <a:solidFill>
                  <a:schemeClr val="bg2"/>
                </a:solidFill>
                <a:cs typeface="+mn-ea"/>
                <a:sym typeface="+mn-lt"/>
              </a:rPr>
              <a:t>核心团队是业界第一款仿真测试产品（大额仿真测试产品）的</a:t>
            </a:r>
            <a:r>
              <a:rPr lang="zh-CN" altLang="en-US" sz="1200" dirty="0" smtClean="0">
                <a:solidFill>
                  <a:schemeClr val="bg2"/>
                </a:solidFill>
                <a:cs typeface="+mn-ea"/>
                <a:sym typeface="+mn-lt"/>
              </a:rPr>
              <a:t>缔造者，立足行业十余年</a:t>
            </a:r>
            <a:endParaRPr lang="en-US" sz="1300" dirty="0">
              <a:solidFill>
                <a:schemeClr val="bg2"/>
              </a:solidFill>
              <a:cs typeface="+mn-ea"/>
              <a:sym typeface="+mn-lt"/>
            </a:endParaRPr>
          </a:p>
        </p:txBody>
      </p:sp>
      <p:sp>
        <p:nvSpPr>
          <p:cNvPr id="103" name="TextBox 102"/>
          <p:cNvSpPr txBox="1"/>
          <p:nvPr/>
        </p:nvSpPr>
        <p:spPr>
          <a:xfrm>
            <a:off x="876743" y="4671679"/>
            <a:ext cx="3104294" cy="338560"/>
          </a:xfrm>
          <a:prstGeom prst="rect">
            <a:avLst/>
          </a:prstGeom>
          <a:noFill/>
        </p:spPr>
        <p:txBody>
          <a:bodyPr wrap="square" lIns="91445" tIns="45723" rIns="91445" bIns="45723" rtlCol="0">
            <a:spAutoFit/>
          </a:bodyPr>
          <a:lstStyle/>
          <a:p>
            <a:pPr defTabSz="914083"/>
            <a:r>
              <a:rPr lang="zh-CN" altLang="en-US" sz="1600" b="1" dirty="0" smtClean="0">
                <a:solidFill>
                  <a:prstClr val="white"/>
                </a:solidFill>
                <a:cs typeface="+mn-ea"/>
                <a:sym typeface="+mn-lt"/>
              </a:rPr>
              <a:t>团队</a:t>
            </a:r>
            <a:endParaRPr lang="id-ID" sz="1600" b="1" dirty="0">
              <a:solidFill>
                <a:prstClr val="white"/>
              </a:solidFill>
              <a:cs typeface="+mn-ea"/>
              <a:sym typeface="+mn-lt"/>
            </a:endParaRPr>
          </a:p>
        </p:txBody>
      </p:sp>
      <p:sp>
        <p:nvSpPr>
          <p:cNvPr id="104" name="TextBox 103"/>
          <p:cNvSpPr txBox="1"/>
          <p:nvPr/>
        </p:nvSpPr>
        <p:spPr>
          <a:xfrm>
            <a:off x="4452154" y="4941836"/>
            <a:ext cx="3385405" cy="572464"/>
          </a:xfrm>
          <a:prstGeom prst="rect">
            <a:avLst/>
          </a:prstGeom>
          <a:noFill/>
        </p:spPr>
        <p:txBody>
          <a:bodyPr wrap="square" rtlCol="0">
            <a:spAutoFit/>
          </a:bodyPr>
          <a:lstStyle/>
          <a:p>
            <a:pPr defTabSz="914083">
              <a:lnSpc>
                <a:spcPct val="120000"/>
              </a:lnSpc>
            </a:pPr>
            <a:r>
              <a:rPr lang="zh-CN" altLang="en-US" sz="1300" dirty="0" smtClean="0">
                <a:solidFill>
                  <a:prstClr val="white"/>
                </a:solidFill>
                <a:cs typeface="+mn-ea"/>
                <a:sym typeface="+mn-lt"/>
              </a:rPr>
              <a:t>我司产品已经占领中国</a:t>
            </a:r>
            <a:r>
              <a:rPr lang="en-US" altLang="zh-CN" sz="1300" dirty="0" smtClean="0">
                <a:solidFill>
                  <a:prstClr val="white"/>
                </a:solidFill>
                <a:cs typeface="+mn-ea"/>
                <a:sym typeface="+mn-lt"/>
              </a:rPr>
              <a:t>40%</a:t>
            </a:r>
            <a:r>
              <a:rPr lang="zh-CN" altLang="en-US" sz="1300" dirty="0" smtClean="0">
                <a:solidFill>
                  <a:prstClr val="white"/>
                </a:solidFill>
                <a:cs typeface="+mn-ea"/>
                <a:sym typeface="+mn-lt"/>
              </a:rPr>
              <a:t>的市场。而且未来产品数量将以每年增加</a:t>
            </a:r>
            <a:r>
              <a:rPr lang="en-US" altLang="zh-CN" sz="1300" dirty="0" smtClean="0">
                <a:solidFill>
                  <a:prstClr val="white"/>
                </a:solidFill>
                <a:cs typeface="+mn-ea"/>
                <a:sym typeface="+mn-lt"/>
              </a:rPr>
              <a:t>3</a:t>
            </a:r>
            <a:r>
              <a:rPr lang="zh-CN" altLang="en-US" sz="1300" dirty="0" smtClean="0">
                <a:solidFill>
                  <a:prstClr val="white"/>
                </a:solidFill>
                <a:cs typeface="+mn-ea"/>
                <a:sym typeface="+mn-lt"/>
              </a:rPr>
              <a:t>至</a:t>
            </a:r>
            <a:r>
              <a:rPr lang="en-US" altLang="zh-CN" sz="1300" dirty="0" smtClean="0">
                <a:solidFill>
                  <a:prstClr val="white"/>
                </a:solidFill>
                <a:cs typeface="+mn-ea"/>
                <a:sym typeface="+mn-lt"/>
              </a:rPr>
              <a:t>4</a:t>
            </a:r>
            <a:r>
              <a:rPr lang="zh-CN" altLang="en-US" sz="1300" dirty="0" smtClean="0">
                <a:solidFill>
                  <a:prstClr val="white"/>
                </a:solidFill>
                <a:cs typeface="+mn-ea"/>
                <a:sym typeface="+mn-lt"/>
              </a:rPr>
              <a:t>个的幅度增加</a:t>
            </a:r>
            <a:endParaRPr lang="en-US" sz="1300" dirty="0">
              <a:solidFill>
                <a:prstClr val="white"/>
              </a:solidFill>
              <a:cs typeface="+mn-ea"/>
              <a:sym typeface="+mn-lt"/>
            </a:endParaRPr>
          </a:p>
        </p:txBody>
      </p:sp>
      <p:sp>
        <p:nvSpPr>
          <p:cNvPr id="105" name="TextBox 104"/>
          <p:cNvSpPr txBox="1"/>
          <p:nvPr/>
        </p:nvSpPr>
        <p:spPr>
          <a:xfrm>
            <a:off x="4460828" y="4671679"/>
            <a:ext cx="3206550" cy="338560"/>
          </a:xfrm>
          <a:prstGeom prst="rect">
            <a:avLst/>
          </a:prstGeom>
          <a:noFill/>
        </p:spPr>
        <p:txBody>
          <a:bodyPr wrap="square" lIns="91445" tIns="45723" rIns="91445" bIns="45723" rtlCol="0">
            <a:spAutoFit/>
          </a:bodyPr>
          <a:lstStyle/>
          <a:p>
            <a:pPr defTabSz="914083"/>
            <a:r>
              <a:rPr lang="zh-CN" altLang="en-US" sz="1600" b="1" dirty="0" smtClean="0">
                <a:solidFill>
                  <a:prstClr val="white"/>
                </a:solidFill>
                <a:cs typeface="+mn-ea"/>
                <a:sym typeface="+mn-lt"/>
              </a:rPr>
              <a:t>产品</a:t>
            </a:r>
            <a:endParaRPr lang="id-ID" sz="1600" b="1" dirty="0">
              <a:solidFill>
                <a:prstClr val="white"/>
              </a:solidFill>
              <a:cs typeface="+mn-ea"/>
              <a:sym typeface="+mn-lt"/>
            </a:endParaRPr>
          </a:p>
        </p:txBody>
      </p:sp>
      <p:sp>
        <p:nvSpPr>
          <p:cNvPr id="106" name="TextBox 105"/>
          <p:cNvSpPr txBox="1"/>
          <p:nvPr/>
        </p:nvSpPr>
        <p:spPr>
          <a:xfrm>
            <a:off x="8087489" y="4941836"/>
            <a:ext cx="3447286" cy="572464"/>
          </a:xfrm>
          <a:prstGeom prst="rect">
            <a:avLst/>
          </a:prstGeom>
          <a:noFill/>
        </p:spPr>
        <p:txBody>
          <a:bodyPr wrap="square" rtlCol="0">
            <a:spAutoFit/>
          </a:bodyPr>
          <a:lstStyle/>
          <a:p>
            <a:pPr defTabSz="914083">
              <a:lnSpc>
                <a:spcPct val="120000"/>
              </a:lnSpc>
            </a:pPr>
            <a:r>
              <a:rPr lang="zh-CN" altLang="en-US" sz="1300" dirty="0" smtClean="0">
                <a:solidFill>
                  <a:prstClr val="white"/>
                </a:solidFill>
                <a:cs typeface="+mn-ea"/>
                <a:sym typeface="+mn-lt"/>
              </a:rPr>
              <a:t>一切以客户为先是我们的服务宗旨，为客户提供最专业的服务</a:t>
            </a:r>
            <a:endParaRPr lang="en-US" sz="1300" dirty="0">
              <a:solidFill>
                <a:prstClr val="white"/>
              </a:solidFill>
              <a:cs typeface="+mn-ea"/>
              <a:sym typeface="+mn-lt"/>
            </a:endParaRPr>
          </a:p>
        </p:txBody>
      </p:sp>
      <p:sp>
        <p:nvSpPr>
          <p:cNvPr id="107" name="TextBox 106"/>
          <p:cNvSpPr txBox="1"/>
          <p:nvPr/>
        </p:nvSpPr>
        <p:spPr>
          <a:xfrm>
            <a:off x="8045154" y="4671679"/>
            <a:ext cx="3170794" cy="338560"/>
          </a:xfrm>
          <a:prstGeom prst="rect">
            <a:avLst/>
          </a:prstGeom>
          <a:noFill/>
        </p:spPr>
        <p:txBody>
          <a:bodyPr wrap="square" lIns="91445" tIns="45723" rIns="91445" bIns="45723" rtlCol="0">
            <a:spAutoFit/>
          </a:bodyPr>
          <a:lstStyle/>
          <a:p>
            <a:pPr defTabSz="914083"/>
            <a:r>
              <a:rPr lang="zh-CN" altLang="en-US" sz="1600" b="1" dirty="0" smtClean="0">
                <a:solidFill>
                  <a:prstClr val="white"/>
                </a:solidFill>
                <a:cs typeface="+mn-ea"/>
                <a:sym typeface="+mn-lt"/>
              </a:rPr>
              <a:t>服务</a:t>
            </a:r>
            <a:endParaRPr lang="id-ID" sz="1600" b="1" dirty="0">
              <a:solidFill>
                <a:prstClr val="white"/>
              </a:solidFill>
              <a:cs typeface="+mn-ea"/>
              <a:sym typeface="+mn-lt"/>
            </a:endParaRPr>
          </a:p>
        </p:txBody>
      </p:sp>
      <p:sp>
        <p:nvSpPr>
          <p:cNvPr id="17"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公司实力</a:t>
            </a:r>
            <a:endParaRPr lang="en-US" sz="2400" dirty="0">
              <a:solidFill>
                <a:schemeClr val="tx2"/>
              </a:solidFill>
              <a:cs typeface="+mn-ea"/>
              <a:sym typeface="+mn-lt"/>
            </a:endParaRPr>
          </a:p>
        </p:txBody>
      </p:sp>
      <p:sp>
        <p:nvSpPr>
          <p:cNvPr id="18"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Enterprise </a:t>
            </a:r>
            <a:r>
              <a:rPr lang="en-US" sz="1400" dirty="0">
                <a:solidFill>
                  <a:schemeClr val="accent1"/>
                </a:solidFill>
                <a:cs typeface="+mn-ea"/>
                <a:sym typeface="+mn-lt"/>
              </a:rPr>
              <a:t>strength</a:t>
            </a:r>
          </a:p>
        </p:txBody>
      </p:sp>
      <p:sp>
        <p:nvSpPr>
          <p:cNvPr id="19"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spTree>
    <p:extLst>
      <p:ext uri="{BB962C8B-B14F-4D97-AF65-F5344CB8AC3E}">
        <p14:creationId xmlns:p14="http://schemas.microsoft.com/office/powerpoint/2010/main" val="2609933335"/>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仿真的作用</a:t>
            </a:r>
            <a:endParaRPr lang="en-US" sz="2400" dirty="0">
              <a:solidFill>
                <a:schemeClr val="tx2"/>
              </a:solidFill>
              <a:cs typeface="+mn-ea"/>
              <a:sym typeface="+mn-lt"/>
            </a:endParaRPr>
          </a:p>
        </p:txBody>
      </p:sp>
      <p:sp>
        <p:nvSpPr>
          <p:cNvPr id="6" name="TextBox 50"/>
          <p:cNvSpPr txBox="1"/>
          <p:nvPr/>
        </p:nvSpPr>
        <p:spPr>
          <a:xfrm>
            <a:off x="1065178" y="537556"/>
            <a:ext cx="4378086" cy="307777"/>
          </a:xfrm>
          <a:prstGeom prst="rect">
            <a:avLst/>
          </a:prstGeom>
          <a:noFill/>
        </p:spPr>
        <p:txBody>
          <a:bodyPr wrap="square" rtlCol="0">
            <a:spAutoFit/>
          </a:bodyPr>
          <a:lstStyle/>
          <a:p>
            <a:r>
              <a:rPr lang="en-US" sz="1400" dirty="0">
                <a:solidFill>
                  <a:schemeClr val="accent1"/>
                </a:solidFill>
                <a:cs typeface="+mn-ea"/>
                <a:sym typeface="+mn-lt"/>
              </a:rPr>
              <a:t>The role of simulation</a:t>
            </a:r>
          </a:p>
        </p:txBody>
      </p:sp>
      <p:sp>
        <p:nvSpPr>
          <p:cNvPr id="7"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sp>
        <p:nvSpPr>
          <p:cNvPr id="3" name="TextBox 2"/>
          <p:cNvSpPr txBox="1"/>
          <p:nvPr/>
        </p:nvSpPr>
        <p:spPr>
          <a:xfrm>
            <a:off x="8915400" y="2480846"/>
            <a:ext cx="2908300" cy="1938992"/>
          </a:xfrm>
          <a:prstGeom prst="rect">
            <a:avLst/>
          </a:prstGeom>
          <a:noFill/>
        </p:spPr>
        <p:txBody>
          <a:bodyPr wrap="square" rtlCol="0">
            <a:spAutoFit/>
          </a:bodyPr>
          <a:lstStyle/>
          <a:p>
            <a:pPr indent="457200">
              <a:lnSpc>
                <a:spcPct val="150000"/>
              </a:lnSpc>
            </a:pPr>
            <a:r>
              <a:rPr lang="en-US" altLang="zh-CN" sz="1600" dirty="0"/>
              <a:t>”</a:t>
            </a:r>
            <a:r>
              <a:rPr lang="zh-CN" altLang="en-US" sz="1600" dirty="0" smtClean="0"/>
              <a:t>仿真</a:t>
            </a:r>
            <a:r>
              <a:rPr lang="en-US" altLang="zh-CN" sz="1600" dirty="0" smtClean="0"/>
              <a:t>“</a:t>
            </a:r>
            <a:r>
              <a:rPr lang="zh-CN" altLang="en-US" sz="1600" dirty="0" smtClean="0"/>
              <a:t>是指在测试中模拟对手机构和票交系统这个两个角色与</a:t>
            </a:r>
            <a:r>
              <a:rPr lang="zh-CN" altLang="en-US" sz="1600" dirty="0" smtClean="0"/>
              <a:t>测试行进行</a:t>
            </a:r>
            <a:r>
              <a:rPr lang="zh-CN" altLang="en-US" sz="1600" dirty="0" smtClean="0"/>
              <a:t>业务处理以及报文往来</a:t>
            </a:r>
            <a:r>
              <a:rPr lang="zh-CN" altLang="en-US" sz="1600" dirty="0" smtClean="0"/>
              <a:t>协助测试行检验行内系统的可靠性</a:t>
            </a:r>
            <a:r>
              <a:rPr lang="zh-CN" altLang="en-US" sz="1600" dirty="0" smtClean="0"/>
              <a:t>与成熟度。</a:t>
            </a:r>
            <a:endParaRPr lang="zh-CN" altLang="en-US" sz="1600" dirty="0"/>
          </a:p>
        </p:txBody>
      </p:sp>
      <p:pic>
        <p:nvPicPr>
          <p:cNvPr id="2053" name="Picture 5" descr="C:\Users\gpaybank\Desktop\11111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169" y="1231477"/>
            <a:ext cx="7819343" cy="516885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7715250" y="4591050"/>
            <a:ext cx="762000" cy="2667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z="1000" b="1" dirty="0" smtClean="0">
                <a:solidFill>
                  <a:schemeClr val="tx1"/>
                </a:solidFill>
              </a:rPr>
              <a:t>测试机构</a:t>
            </a:r>
            <a:endParaRPr lang="zh-CN" altLang="en-US" sz="1000" b="1" dirty="0">
              <a:solidFill>
                <a:schemeClr val="tx1"/>
              </a:solidFill>
            </a:endParaRPr>
          </a:p>
        </p:txBody>
      </p:sp>
    </p:spTree>
    <p:extLst>
      <p:ext uri="{BB962C8B-B14F-4D97-AF65-F5344CB8AC3E}">
        <p14:creationId xmlns:p14="http://schemas.microsoft.com/office/powerpoint/2010/main" val="30065263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2925980"/>
            <a:ext cx="12192000" cy="3932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cs typeface="+mn-ea"/>
              <a:sym typeface="+mn-lt"/>
            </a:endParaRPr>
          </a:p>
        </p:txBody>
      </p:sp>
      <p:sp>
        <p:nvSpPr>
          <p:cNvPr id="27" name="文本框 26"/>
          <p:cNvSpPr txBox="1"/>
          <p:nvPr/>
        </p:nvSpPr>
        <p:spPr>
          <a:xfrm>
            <a:off x="3693779" y="4314905"/>
            <a:ext cx="4801314" cy="646331"/>
          </a:xfrm>
          <a:prstGeom prst="rect">
            <a:avLst/>
          </a:prstGeom>
          <a:noFill/>
        </p:spPr>
        <p:txBody>
          <a:bodyPr wrap="none" rtlCol="0">
            <a:spAutoFit/>
          </a:bodyPr>
          <a:lstStyle/>
          <a:p>
            <a:pPr algn="ctr"/>
            <a:r>
              <a:rPr lang="zh-CN" altLang="en-US" sz="3600" b="1" dirty="0" smtClean="0">
                <a:solidFill>
                  <a:schemeClr val="tx2"/>
                </a:solidFill>
                <a:cs typeface="+mn-ea"/>
                <a:sym typeface="+mn-lt"/>
              </a:rPr>
              <a:t>中国票据交易系统介绍</a:t>
            </a:r>
            <a:endParaRPr lang="zh-CN" altLang="en-US" sz="3600" b="1" dirty="0">
              <a:solidFill>
                <a:schemeClr val="tx2"/>
              </a:solidFill>
              <a:cs typeface="+mn-ea"/>
              <a:sym typeface="+mn-lt"/>
            </a:endParaRPr>
          </a:p>
        </p:txBody>
      </p:sp>
      <p:sp>
        <p:nvSpPr>
          <p:cNvPr id="28" name="矩形 2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101519" y="4961236"/>
            <a:ext cx="5985832" cy="307777"/>
          </a:xfrm>
          <a:prstGeom prst="rect">
            <a:avLst/>
          </a:prstGeom>
        </p:spPr>
        <p:txBody>
          <a:bodyPr wrap="square">
            <a:spAutoFit/>
          </a:bodyPr>
          <a:lstStyle/>
          <a:p>
            <a:pPr algn="ctr"/>
            <a:r>
              <a:rPr lang="en-US" altLang="zh-CN" sz="1400" dirty="0">
                <a:solidFill>
                  <a:schemeClr val="accent1"/>
                </a:solidFill>
                <a:cs typeface="+mn-ea"/>
                <a:sym typeface="+mn-lt"/>
              </a:rPr>
              <a:t>The </a:t>
            </a:r>
            <a:r>
              <a:rPr lang="en-US" altLang="zh-CN" sz="1400" dirty="0" smtClean="0">
                <a:solidFill>
                  <a:schemeClr val="accent1"/>
                </a:solidFill>
                <a:cs typeface="+mn-ea"/>
                <a:sym typeface="+mn-lt"/>
              </a:rPr>
              <a:t>Introduction Of Chinese Commercial </a:t>
            </a:r>
            <a:r>
              <a:rPr lang="en-US" altLang="zh-CN" sz="1400" dirty="0">
                <a:solidFill>
                  <a:schemeClr val="accent1"/>
                </a:solidFill>
                <a:cs typeface="+mn-ea"/>
                <a:sym typeface="+mn-lt"/>
              </a:rPr>
              <a:t>Paper Exchange </a:t>
            </a:r>
            <a:r>
              <a:rPr lang="en-US" altLang="zh-CN" sz="1400" dirty="0" smtClean="0">
                <a:solidFill>
                  <a:schemeClr val="accent1"/>
                </a:solidFill>
                <a:cs typeface="+mn-ea"/>
                <a:sym typeface="+mn-lt"/>
              </a:rPr>
              <a:t>System </a:t>
            </a:r>
            <a:endParaRPr lang="en-US" altLang="zh-CN" sz="1400" dirty="0">
              <a:solidFill>
                <a:schemeClr val="accent1"/>
              </a:solidFill>
              <a:cs typeface="+mn-ea"/>
              <a:sym typeface="+mn-lt"/>
            </a:endParaRPr>
          </a:p>
        </p:txBody>
      </p:sp>
      <p:grpSp>
        <p:nvGrpSpPr>
          <p:cNvPr id="11" name="组合 10"/>
          <p:cNvGrpSpPr/>
          <p:nvPr/>
        </p:nvGrpSpPr>
        <p:grpSpPr>
          <a:xfrm>
            <a:off x="4710545" y="1794046"/>
            <a:ext cx="2770910" cy="2341468"/>
            <a:chOff x="2321068" y="-2532462"/>
            <a:chExt cx="2770910" cy="2341468"/>
          </a:xfrm>
        </p:grpSpPr>
        <p:sp>
          <p:nvSpPr>
            <p:cNvPr id="13" name="Freeform 6"/>
            <p:cNvSpPr>
              <a:spLocks/>
            </p:cNvSpPr>
            <p:nvPr/>
          </p:nvSpPr>
          <p:spPr bwMode="auto">
            <a:xfrm>
              <a:off x="2548568" y="-2532462"/>
              <a:ext cx="2315910" cy="2341468"/>
            </a:xfrm>
            <a:custGeom>
              <a:avLst/>
              <a:gdLst>
                <a:gd name="T0" fmla="*/ 1203 w 1622"/>
                <a:gd name="T1" fmla="*/ 57 h 1622"/>
                <a:gd name="T2" fmla="*/ 1067 w 1622"/>
                <a:gd name="T3" fmla="*/ 0 h 1622"/>
                <a:gd name="T4" fmla="*/ 555 w 1622"/>
                <a:gd name="T5" fmla="*/ 0 h 1622"/>
                <a:gd name="T6" fmla="*/ 419 w 1622"/>
                <a:gd name="T7" fmla="*/ 57 h 1622"/>
                <a:gd name="T8" fmla="*/ 57 w 1622"/>
                <a:gd name="T9" fmla="*/ 419 h 1622"/>
                <a:gd name="T10" fmla="*/ 0 w 1622"/>
                <a:gd name="T11" fmla="*/ 555 h 1622"/>
                <a:gd name="T12" fmla="*/ 0 w 1622"/>
                <a:gd name="T13" fmla="*/ 1067 h 1622"/>
                <a:gd name="T14" fmla="*/ 57 w 1622"/>
                <a:gd name="T15" fmla="*/ 1204 h 1622"/>
                <a:gd name="T16" fmla="*/ 419 w 1622"/>
                <a:gd name="T17" fmla="*/ 1565 h 1622"/>
                <a:gd name="T18" fmla="*/ 555 w 1622"/>
                <a:gd name="T19" fmla="*/ 1622 h 1622"/>
                <a:gd name="T20" fmla="*/ 1067 w 1622"/>
                <a:gd name="T21" fmla="*/ 1622 h 1622"/>
                <a:gd name="T22" fmla="*/ 1203 w 1622"/>
                <a:gd name="T23" fmla="*/ 1565 h 1622"/>
                <a:gd name="T24" fmla="*/ 1565 w 1622"/>
                <a:gd name="T25" fmla="*/ 1204 h 1622"/>
                <a:gd name="T26" fmla="*/ 1622 w 1622"/>
                <a:gd name="T27" fmla="*/ 1067 h 1622"/>
                <a:gd name="T28" fmla="*/ 1622 w 1622"/>
                <a:gd name="T29" fmla="*/ 555 h 1622"/>
                <a:gd name="T30" fmla="*/ 1565 w 1622"/>
                <a:gd name="T31" fmla="*/ 419 h 1622"/>
                <a:gd name="T32" fmla="*/ 1203 w 1622"/>
                <a:gd name="T33" fmla="*/ 57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2" h="1622">
                  <a:moveTo>
                    <a:pt x="1203" y="57"/>
                  </a:moveTo>
                  <a:cubicBezTo>
                    <a:pt x="1172" y="26"/>
                    <a:pt x="1111" y="0"/>
                    <a:pt x="1067" y="0"/>
                  </a:cubicBezTo>
                  <a:cubicBezTo>
                    <a:pt x="555" y="0"/>
                    <a:pt x="555" y="0"/>
                    <a:pt x="555" y="0"/>
                  </a:cubicBezTo>
                  <a:cubicBezTo>
                    <a:pt x="511" y="0"/>
                    <a:pt x="450" y="26"/>
                    <a:pt x="419" y="57"/>
                  </a:cubicBezTo>
                  <a:cubicBezTo>
                    <a:pt x="57" y="419"/>
                    <a:pt x="57" y="419"/>
                    <a:pt x="57" y="419"/>
                  </a:cubicBezTo>
                  <a:cubicBezTo>
                    <a:pt x="26" y="450"/>
                    <a:pt x="0" y="511"/>
                    <a:pt x="0" y="555"/>
                  </a:cubicBezTo>
                  <a:cubicBezTo>
                    <a:pt x="0" y="1067"/>
                    <a:pt x="0" y="1067"/>
                    <a:pt x="0" y="1067"/>
                  </a:cubicBezTo>
                  <a:cubicBezTo>
                    <a:pt x="0" y="1111"/>
                    <a:pt x="26" y="1173"/>
                    <a:pt x="57" y="1204"/>
                  </a:cubicBezTo>
                  <a:cubicBezTo>
                    <a:pt x="419" y="1565"/>
                    <a:pt x="419" y="1565"/>
                    <a:pt x="419" y="1565"/>
                  </a:cubicBezTo>
                  <a:cubicBezTo>
                    <a:pt x="450" y="1597"/>
                    <a:pt x="511" y="1622"/>
                    <a:pt x="555" y="1622"/>
                  </a:cubicBezTo>
                  <a:cubicBezTo>
                    <a:pt x="1067" y="1622"/>
                    <a:pt x="1067" y="1622"/>
                    <a:pt x="1067" y="1622"/>
                  </a:cubicBezTo>
                  <a:cubicBezTo>
                    <a:pt x="1111" y="1622"/>
                    <a:pt x="1172" y="1597"/>
                    <a:pt x="1203" y="1565"/>
                  </a:cubicBezTo>
                  <a:cubicBezTo>
                    <a:pt x="1565" y="1204"/>
                    <a:pt x="1565" y="1204"/>
                    <a:pt x="1565" y="1204"/>
                  </a:cubicBezTo>
                  <a:cubicBezTo>
                    <a:pt x="1596" y="1173"/>
                    <a:pt x="1622" y="1111"/>
                    <a:pt x="1622" y="1067"/>
                  </a:cubicBezTo>
                  <a:cubicBezTo>
                    <a:pt x="1622" y="555"/>
                    <a:pt x="1622" y="555"/>
                    <a:pt x="1622" y="555"/>
                  </a:cubicBezTo>
                  <a:cubicBezTo>
                    <a:pt x="1622" y="511"/>
                    <a:pt x="1596" y="450"/>
                    <a:pt x="1565" y="419"/>
                  </a:cubicBezTo>
                  <a:lnTo>
                    <a:pt x="1203" y="57"/>
                  </a:lnTo>
                  <a:close/>
                </a:path>
              </a:pathLst>
            </a:custGeom>
            <a:solidFill>
              <a:schemeClr val="bg1"/>
            </a:solidFill>
            <a:ln w="12700" cap="flat">
              <a:solidFill>
                <a:schemeClr val="tx2">
                  <a:lumMod val="50000"/>
                  <a:lumOff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文本框 13"/>
            <p:cNvSpPr txBox="1"/>
            <p:nvPr/>
          </p:nvSpPr>
          <p:spPr>
            <a:xfrm>
              <a:off x="3405799" y="-1951666"/>
              <a:ext cx="601447" cy="584775"/>
            </a:xfrm>
            <a:prstGeom prst="rect">
              <a:avLst/>
            </a:prstGeom>
            <a:noFill/>
          </p:spPr>
          <p:txBody>
            <a:bodyPr wrap="none" rtlCol="0">
              <a:spAutoFit/>
            </a:bodyPr>
            <a:lstStyle/>
            <a:p>
              <a:pPr algn="ctr"/>
              <a:r>
                <a:rPr lang="en-US" altLang="zh-CN" sz="3200" b="1" dirty="0" smtClean="0">
                  <a:solidFill>
                    <a:schemeClr val="accent3"/>
                  </a:solidFill>
                  <a:cs typeface="+mn-ea"/>
                  <a:sym typeface="+mn-lt"/>
                </a:rPr>
                <a:t>02</a:t>
              </a:r>
              <a:endParaRPr lang="zh-CN" altLang="en-US" sz="3200" b="1" dirty="0">
                <a:solidFill>
                  <a:schemeClr val="accent3"/>
                </a:solidFill>
                <a:cs typeface="+mn-ea"/>
                <a:sym typeface="+mn-lt"/>
              </a:endParaRPr>
            </a:p>
          </p:txBody>
        </p:sp>
        <p:sp>
          <p:nvSpPr>
            <p:cNvPr id="15" name="矩形 1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2321068" y="-1275359"/>
              <a:ext cx="2770910" cy="461665"/>
            </a:xfrm>
            <a:prstGeom prst="rect">
              <a:avLst/>
            </a:prstGeom>
          </p:spPr>
          <p:txBody>
            <a:bodyPr wrap="square">
              <a:spAutoFit/>
            </a:bodyPr>
            <a:lstStyle/>
            <a:p>
              <a:pPr algn="ctr"/>
              <a:r>
                <a:rPr lang="en-US" altLang="zh-CN" sz="2400" b="1" dirty="0" smtClean="0">
                  <a:solidFill>
                    <a:schemeClr val="tx2"/>
                  </a:solidFill>
                  <a:cs typeface="+mn-ea"/>
                  <a:sym typeface="+mn-lt"/>
                </a:rPr>
                <a:t>THE PART</a:t>
              </a:r>
            </a:p>
          </p:txBody>
        </p:sp>
        <p:grpSp>
          <p:nvGrpSpPr>
            <p:cNvPr id="16" name="组合 15"/>
            <p:cNvGrpSpPr/>
            <p:nvPr/>
          </p:nvGrpSpPr>
          <p:grpSpPr>
            <a:xfrm>
              <a:off x="3269201" y="-1361729"/>
              <a:ext cx="874644" cy="0"/>
              <a:chOff x="5625548" y="3867892"/>
              <a:chExt cx="874644" cy="0"/>
            </a:xfrm>
          </p:grpSpPr>
          <p:cxnSp>
            <p:nvCxnSpPr>
              <p:cNvPr id="17" name="直接连接符 16"/>
              <p:cNvCxnSpPr/>
              <p:nvPr/>
            </p:nvCxnSpPr>
            <p:spPr>
              <a:xfrm>
                <a:off x="5625548" y="3867892"/>
                <a:ext cx="21944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843428"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061306" y="3867892"/>
                <a:ext cx="21944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280749" y="3867892"/>
                <a:ext cx="21944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1" name="Oval 65_1"/>
            <p:cNvSpPr/>
            <p:nvPr/>
          </p:nvSpPr>
          <p:spPr>
            <a:xfrm>
              <a:off x="2672854" y="-2395399"/>
              <a:ext cx="2067340" cy="20673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960288357"/>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上海票据交易所介绍</a:t>
            </a:r>
            <a:endParaRPr lang="en-US" sz="2400" dirty="0">
              <a:solidFill>
                <a:schemeClr val="tx2"/>
              </a:solidFill>
              <a:cs typeface="+mn-ea"/>
              <a:sym typeface="+mn-lt"/>
            </a:endParaRPr>
          </a:p>
        </p:txBody>
      </p:sp>
      <p:sp>
        <p:nvSpPr>
          <p:cNvPr id="7"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Shanghai Commercial Paper Exchange Corporation LTD</a:t>
            </a:r>
            <a:endParaRPr lang="en-US" sz="1400" dirty="0">
              <a:solidFill>
                <a:schemeClr val="accent1"/>
              </a:solidFill>
              <a:cs typeface="+mn-ea"/>
              <a:sym typeface="+mn-lt"/>
            </a:endParaRPr>
          </a:p>
        </p:txBody>
      </p:sp>
      <p:sp>
        <p:nvSpPr>
          <p:cNvPr id="12"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pic>
        <p:nvPicPr>
          <p:cNvPr id="1026" name="Picture 2" descr="C:\Users\gpaybank\Desktop\2017032718054343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1727" b="15057"/>
          <a:stretch/>
        </p:blipFill>
        <p:spPr bwMode="auto">
          <a:xfrm>
            <a:off x="783507" y="1836885"/>
            <a:ext cx="2915822" cy="801347"/>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33400" y="2663633"/>
            <a:ext cx="11379200" cy="2677656"/>
          </a:xfrm>
          <a:prstGeom prst="rect">
            <a:avLst/>
          </a:prstGeom>
        </p:spPr>
        <p:txBody>
          <a:bodyPr wrap="square">
            <a:spAutoFit/>
          </a:bodyPr>
          <a:lstStyle/>
          <a:p>
            <a:pPr indent="266400">
              <a:lnSpc>
                <a:spcPct val="150000"/>
              </a:lnSpc>
            </a:pPr>
            <a:r>
              <a:rPr lang="en-US" altLang="zh-CN" sz="1400" dirty="0"/>
              <a:t>2016</a:t>
            </a:r>
            <a:r>
              <a:rPr lang="zh-CN" altLang="en-US" sz="1400" dirty="0"/>
              <a:t>年</a:t>
            </a:r>
            <a:r>
              <a:rPr lang="en-US" altLang="zh-CN" sz="1400" dirty="0"/>
              <a:t>11</a:t>
            </a:r>
            <a:r>
              <a:rPr lang="zh-CN" altLang="en-US" sz="1400" dirty="0"/>
              <a:t>月</a:t>
            </a:r>
            <a:r>
              <a:rPr lang="en-US" altLang="zh-CN" sz="1400" dirty="0"/>
              <a:t>2</a:t>
            </a:r>
            <a:r>
              <a:rPr lang="zh-CN" altLang="en-US" sz="1400" dirty="0"/>
              <a:t>日，央行办公厅下发</a:t>
            </a:r>
            <a:r>
              <a:rPr lang="en-US" altLang="zh-CN" sz="1400" dirty="0"/>
              <a:t>《</a:t>
            </a:r>
            <a:r>
              <a:rPr lang="zh-CN" altLang="en-US" sz="1400" dirty="0"/>
              <a:t>关于做好票据交易平台接入准备工作的通知</a:t>
            </a:r>
            <a:r>
              <a:rPr lang="en-US" altLang="zh-CN" sz="1400" dirty="0"/>
              <a:t>》</a:t>
            </a:r>
            <a:r>
              <a:rPr lang="zh-CN" altLang="en-US" sz="1400" dirty="0"/>
              <a:t>，推进纸票</a:t>
            </a:r>
            <a:r>
              <a:rPr lang="zh-CN" altLang="en-US" sz="1400" dirty="0" smtClean="0"/>
              <a:t>电子化。</a:t>
            </a:r>
            <a:endParaRPr lang="en-US" altLang="zh-CN" sz="1400" dirty="0" smtClean="0"/>
          </a:p>
          <a:p>
            <a:pPr indent="266400">
              <a:lnSpc>
                <a:spcPct val="150000"/>
              </a:lnSpc>
            </a:pPr>
            <a:r>
              <a:rPr lang="en-US" altLang="zh-CN" sz="1400" dirty="0" smtClean="0"/>
              <a:t>2016</a:t>
            </a:r>
            <a:r>
              <a:rPr lang="zh-CN" altLang="en-US" sz="1400" dirty="0"/>
              <a:t>年</a:t>
            </a:r>
            <a:r>
              <a:rPr lang="en-US" altLang="zh-CN" sz="1400" dirty="0"/>
              <a:t>12</a:t>
            </a:r>
            <a:r>
              <a:rPr lang="zh-CN" altLang="en-US" sz="1400" dirty="0"/>
              <a:t>月，央行出台</a:t>
            </a:r>
            <a:r>
              <a:rPr lang="en-US" altLang="zh-CN" sz="1400" dirty="0"/>
              <a:t>《</a:t>
            </a:r>
            <a:r>
              <a:rPr lang="zh-CN" altLang="en-US" sz="1400" dirty="0"/>
              <a:t>票据交易管理办法</a:t>
            </a:r>
            <a:r>
              <a:rPr lang="en-US" altLang="zh-CN" sz="1400" dirty="0"/>
              <a:t>》</a:t>
            </a:r>
            <a:r>
              <a:rPr lang="zh-CN" altLang="en-US" sz="1400" dirty="0"/>
              <a:t>，</a:t>
            </a:r>
            <a:r>
              <a:rPr lang="zh-CN" altLang="en-US" sz="1400" dirty="0" smtClean="0"/>
              <a:t>确立上海票据交易所为</a:t>
            </a:r>
            <a:r>
              <a:rPr lang="zh-CN" altLang="en-US" sz="1400" dirty="0"/>
              <a:t>央行认可的、全国统一的票据交易机构</a:t>
            </a:r>
            <a:r>
              <a:rPr lang="zh-CN" altLang="en-US" sz="1400" dirty="0" smtClean="0"/>
              <a:t>。</a:t>
            </a:r>
            <a:endParaRPr lang="en-US" altLang="zh-CN" sz="1400" dirty="0" smtClean="0"/>
          </a:p>
          <a:p>
            <a:pPr indent="266400">
              <a:lnSpc>
                <a:spcPct val="150000"/>
              </a:lnSpc>
            </a:pPr>
            <a:r>
              <a:rPr lang="zh-CN" altLang="en-US" sz="1400" dirty="0" smtClean="0"/>
              <a:t>由</a:t>
            </a:r>
            <a:r>
              <a:rPr lang="en-US" altLang="zh-CN" sz="1400" dirty="0"/>
              <a:t>《</a:t>
            </a:r>
            <a:r>
              <a:rPr lang="zh-CN" altLang="en-US" sz="1400" dirty="0"/>
              <a:t>中国人民银行办公厅关于做好票据交易平台接入工作的通知</a:t>
            </a:r>
            <a:r>
              <a:rPr lang="en-US" altLang="zh-CN" sz="1400" dirty="0"/>
              <a:t>》（</a:t>
            </a:r>
            <a:r>
              <a:rPr lang="zh-CN" altLang="en-US" sz="1400" dirty="0"/>
              <a:t>银发办</a:t>
            </a:r>
            <a:r>
              <a:rPr lang="en-US" altLang="zh-CN" sz="1400" dirty="0"/>
              <a:t>[2016]224</a:t>
            </a:r>
            <a:r>
              <a:rPr lang="zh-CN" altLang="en-US" sz="1400" dirty="0"/>
              <a:t>号）文件可知：票交所功能分为两期上线：第一期，实现纸质商业汇票交易功能，以及会员交易客户端。</a:t>
            </a:r>
            <a:r>
              <a:rPr lang="zh-CN" altLang="en-US" sz="1400" b="1" dirty="0">
                <a:solidFill>
                  <a:srgbClr val="2C6891"/>
                </a:solidFill>
              </a:rPr>
              <a:t>第二期，实现纸质、电子商业汇票交易功能，会员可与系统</a:t>
            </a:r>
            <a:r>
              <a:rPr lang="zh-CN" altLang="en-US" sz="1400" b="1" dirty="0" smtClean="0">
                <a:solidFill>
                  <a:srgbClr val="2C6891"/>
                </a:solidFill>
              </a:rPr>
              <a:t>实现直连</a:t>
            </a:r>
            <a:r>
              <a:rPr lang="zh-CN" altLang="en-US" sz="1400" dirty="0" smtClean="0"/>
              <a:t>。</a:t>
            </a:r>
            <a:endParaRPr lang="en-US" altLang="zh-CN" sz="1400" dirty="0" smtClean="0"/>
          </a:p>
          <a:p>
            <a:pPr indent="266400">
              <a:lnSpc>
                <a:spcPct val="150000"/>
              </a:lnSpc>
            </a:pPr>
            <a:r>
              <a:rPr lang="en-US" altLang="zh-CN" sz="1400" dirty="0" smtClean="0"/>
              <a:t>2017</a:t>
            </a:r>
            <a:r>
              <a:rPr lang="zh-CN" altLang="en-US" sz="1400" dirty="0" smtClean="0"/>
              <a:t>年</a:t>
            </a:r>
            <a:r>
              <a:rPr lang="en-US" altLang="zh-CN" sz="1400" dirty="0" smtClean="0"/>
              <a:t>3</a:t>
            </a:r>
            <a:r>
              <a:rPr lang="zh-CN" altLang="en-US" sz="1400" dirty="0" smtClean="0"/>
              <a:t>月人</a:t>
            </a:r>
            <a:r>
              <a:rPr lang="zh-CN" altLang="en-US" sz="1400" dirty="0"/>
              <a:t>行发布</a:t>
            </a:r>
            <a:r>
              <a:rPr lang="en-US" altLang="zh-CN" sz="1400" dirty="0"/>
              <a:t>《</a:t>
            </a:r>
            <a:r>
              <a:rPr lang="zh-CN" altLang="en-US" sz="1400" dirty="0"/>
              <a:t>关于实施电子商业汇票系统移交切换工作的通知</a:t>
            </a:r>
            <a:r>
              <a:rPr lang="en-US" altLang="zh-CN" sz="1400" dirty="0"/>
              <a:t>》</a:t>
            </a:r>
            <a:r>
              <a:rPr lang="zh-CN" altLang="en-US" sz="1400" dirty="0"/>
              <a:t>（银发</a:t>
            </a:r>
            <a:r>
              <a:rPr lang="en-US" altLang="zh-CN" sz="1400" dirty="0"/>
              <a:t>【2017】73</a:t>
            </a:r>
            <a:r>
              <a:rPr lang="zh-CN" altLang="en-US" sz="1400" dirty="0"/>
              <a:t>号），为电票（</a:t>
            </a:r>
            <a:r>
              <a:rPr lang="en-US" altLang="zh-CN" sz="1400" dirty="0"/>
              <a:t>ECDS</a:t>
            </a:r>
            <a:r>
              <a:rPr lang="zh-CN" altLang="en-US" sz="1400" dirty="0"/>
              <a:t>系统）全面并入上海票交所做好了工作安排</a:t>
            </a:r>
            <a:r>
              <a:rPr lang="zh-CN" altLang="en-US" sz="1400" dirty="0" smtClean="0"/>
              <a:t>，由此可知电</a:t>
            </a:r>
            <a:r>
              <a:rPr lang="zh-CN" altLang="en-US" sz="1400" dirty="0"/>
              <a:t>票系统也将会并入票交所中</a:t>
            </a:r>
            <a:r>
              <a:rPr lang="zh-CN" altLang="en-US" sz="1400" dirty="0" smtClean="0"/>
              <a:t>。</a:t>
            </a:r>
            <a:endParaRPr lang="en-US" altLang="zh-CN" sz="1400" dirty="0" smtClean="0"/>
          </a:p>
          <a:p>
            <a:pPr indent="266400">
              <a:lnSpc>
                <a:spcPct val="150000"/>
              </a:lnSpc>
            </a:pPr>
            <a:r>
              <a:rPr lang="zh-CN" altLang="en-US" sz="1400" dirty="0"/>
              <a:t>根据</a:t>
            </a:r>
            <a:r>
              <a:rPr lang="en-US" altLang="zh-CN" sz="1400" dirty="0"/>
              <a:t>《</a:t>
            </a:r>
            <a:r>
              <a:rPr lang="zh-CN" altLang="en-US" sz="1400" dirty="0"/>
              <a:t>中国票据交易系统直连接口规范（</a:t>
            </a:r>
            <a:r>
              <a:rPr lang="en-US" altLang="zh-CN" sz="1400" dirty="0"/>
              <a:t>1.0</a:t>
            </a:r>
            <a:r>
              <a:rPr lang="zh-CN" altLang="en-US" sz="1400" dirty="0"/>
              <a:t>版）</a:t>
            </a:r>
            <a:r>
              <a:rPr lang="en-US" altLang="zh-CN" sz="1400" dirty="0"/>
              <a:t>》</a:t>
            </a:r>
            <a:r>
              <a:rPr lang="zh-CN" altLang="en-US" sz="1400" dirty="0"/>
              <a:t>和</a:t>
            </a:r>
            <a:r>
              <a:rPr lang="en-US" altLang="zh-CN" sz="1400" dirty="0"/>
              <a:t>《</a:t>
            </a:r>
            <a:r>
              <a:rPr lang="zh-CN" altLang="en-US" sz="1400" dirty="0"/>
              <a:t>直连接口项目工作计划表（首批）</a:t>
            </a:r>
            <a:r>
              <a:rPr lang="en-US" altLang="zh-CN" sz="1400" dirty="0"/>
              <a:t>》</a:t>
            </a:r>
            <a:r>
              <a:rPr lang="zh-CN" altLang="en-US" sz="1400" dirty="0"/>
              <a:t>可知直</a:t>
            </a:r>
            <a:r>
              <a:rPr lang="zh-CN" altLang="en-US" sz="1400" dirty="0" smtClean="0"/>
              <a:t>连接口的</a:t>
            </a:r>
            <a:r>
              <a:rPr lang="zh-CN" altLang="en-US" sz="1400" b="1" dirty="0">
                <a:solidFill>
                  <a:srgbClr val="2C6891"/>
                </a:solidFill>
              </a:rPr>
              <a:t>第一轮联调测试在</a:t>
            </a:r>
            <a:r>
              <a:rPr lang="en-US" altLang="zh-CN" sz="1400" b="1" dirty="0">
                <a:solidFill>
                  <a:srgbClr val="2C6891"/>
                </a:solidFill>
              </a:rPr>
              <a:t>2017/11/1</a:t>
            </a:r>
            <a:r>
              <a:rPr lang="zh-CN" altLang="en-US" sz="1400" b="1" dirty="0"/>
              <a:t>，</a:t>
            </a:r>
            <a:r>
              <a:rPr lang="zh-CN" altLang="en-US" sz="1400" dirty="0"/>
              <a:t>第二轮联调测试在</a:t>
            </a:r>
            <a:r>
              <a:rPr lang="en-US" altLang="zh-CN" sz="1400" dirty="0"/>
              <a:t>2017/12/1</a:t>
            </a:r>
            <a:r>
              <a:rPr lang="zh-CN" altLang="en-US" sz="1400" dirty="0"/>
              <a:t>，然后在</a:t>
            </a:r>
            <a:r>
              <a:rPr lang="en-US" altLang="zh-CN" sz="1400" dirty="0"/>
              <a:t>2018/1/30</a:t>
            </a:r>
            <a:r>
              <a:rPr lang="zh-CN" altLang="en-US" sz="1400" dirty="0"/>
              <a:t>，投产上线</a:t>
            </a:r>
            <a:r>
              <a:rPr lang="zh-CN" altLang="en-US" sz="1400" dirty="0" smtClean="0"/>
              <a:t>。</a:t>
            </a:r>
          </a:p>
        </p:txBody>
      </p:sp>
    </p:spTree>
    <p:extLst>
      <p:ext uri="{BB962C8B-B14F-4D97-AF65-F5344CB8AC3E}">
        <p14:creationId xmlns:p14="http://schemas.microsoft.com/office/powerpoint/2010/main" val="586885795"/>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6390073" y="4344047"/>
            <a:ext cx="1841888" cy="2513953"/>
            <a:chOff x="6390073" y="4344047"/>
            <a:chExt cx="1841888" cy="2513953"/>
          </a:xfrm>
          <a:solidFill>
            <a:srgbClr val="2C6891"/>
          </a:solidFill>
        </p:grpSpPr>
        <p:sp>
          <p:nvSpPr>
            <p:cNvPr id="152" name="Freeform 43"/>
            <p:cNvSpPr>
              <a:spLocks noEditPoints="1"/>
            </p:cNvSpPr>
            <p:nvPr/>
          </p:nvSpPr>
          <p:spPr bwMode="auto">
            <a:xfrm rot="5400000" flipH="1">
              <a:off x="7093185" y="4081439"/>
              <a:ext cx="532477" cy="105769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nvGrpSpPr>
            <p:cNvPr id="21" name="组合 20"/>
            <p:cNvGrpSpPr/>
            <p:nvPr/>
          </p:nvGrpSpPr>
          <p:grpSpPr>
            <a:xfrm>
              <a:off x="6390073" y="4585287"/>
              <a:ext cx="1841888" cy="2272713"/>
              <a:chOff x="6390073" y="4585287"/>
              <a:chExt cx="1841888" cy="2272713"/>
            </a:xfrm>
            <a:grpFill/>
          </p:grpSpPr>
          <p:grpSp>
            <p:nvGrpSpPr>
              <p:cNvPr id="20" name="组合 19"/>
              <p:cNvGrpSpPr/>
              <p:nvPr/>
            </p:nvGrpSpPr>
            <p:grpSpPr>
              <a:xfrm>
                <a:off x="6390073" y="4958023"/>
                <a:ext cx="1841888" cy="1899977"/>
                <a:chOff x="6390073" y="4958023"/>
                <a:chExt cx="1841888" cy="1899977"/>
              </a:xfrm>
              <a:grpFill/>
            </p:grpSpPr>
            <p:grpSp>
              <p:nvGrpSpPr>
                <p:cNvPr id="10" name="组合 9"/>
                <p:cNvGrpSpPr/>
                <p:nvPr/>
              </p:nvGrpSpPr>
              <p:grpSpPr>
                <a:xfrm>
                  <a:off x="6390073" y="5749478"/>
                  <a:ext cx="1841888" cy="1108522"/>
                  <a:chOff x="6390073" y="5749478"/>
                  <a:chExt cx="1841888" cy="1108522"/>
                </a:xfrm>
                <a:grpFill/>
              </p:grpSpPr>
              <p:sp>
                <p:nvSpPr>
                  <p:cNvPr id="141" name="Freeform 140"/>
                  <p:cNvSpPr>
                    <a:spLocks/>
                  </p:cNvSpPr>
                  <p:nvPr/>
                </p:nvSpPr>
                <p:spPr bwMode="auto">
                  <a:xfrm rot="5400000" flipH="1">
                    <a:off x="7078663" y="5060888"/>
                    <a:ext cx="464707" cy="184188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146" name="Rectangle 37"/>
                  <p:cNvSpPr>
                    <a:spLocks noChangeArrowheads="1"/>
                  </p:cNvSpPr>
                  <p:nvPr/>
                </p:nvSpPr>
                <p:spPr bwMode="auto">
                  <a:xfrm rot="5400000" flipH="1">
                    <a:off x="7640185" y="6266224"/>
                    <a:ext cx="643814" cy="539738"/>
                  </a:xfrm>
                  <a:prstGeom prst="rect">
                    <a:avLst/>
                  </a:pr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151" name="Rectangle 42"/>
                <p:cNvSpPr>
                  <a:spLocks noChangeArrowheads="1"/>
                </p:cNvSpPr>
                <p:nvPr/>
              </p:nvSpPr>
              <p:spPr bwMode="auto">
                <a:xfrm rot="5400000" flipH="1">
                  <a:off x="6039121" y="5308975"/>
                  <a:ext cx="791456" cy="89552"/>
                </a:xfrm>
                <a:prstGeom prst="rect">
                  <a:avLst/>
                </a:pr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153" name="Freeform 44"/>
              <p:cNvSpPr>
                <a:spLocks/>
              </p:cNvSpPr>
              <p:nvPr/>
            </p:nvSpPr>
            <p:spPr bwMode="auto">
              <a:xfrm rot="5400000" flipH="1">
                <a:off x="6423958" y="4551403"/>
                <a:ext cx="372735" cy="440504"/>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grpSp>
      <p:grpSp>
        <p:nvGrpSpPr>
          <p:cNvPr id="19" name="组合 18"/>
          <p:cNvGrpSpPr/>
          <p:nvPr/>
        </p:nvGrpSpPr>
        <p:grpSpPr>
          <a:xfrm>
            <a:off x="6227909" y="2987063"/>
            <a:ext cx="1661989" cy="3870937"/>
            <a:chOff x="6227909" y="2987063"/>
            <a:chExt cx="1661989" cy="3870937"/>
          </a:xfrm>
          <a:solidFill>
            <a:srgbClr val="3A8BC1"/>
          </a:solidFill>
        </p:grpSpPr>
        <p:grpSp>
          <p:nvGrpSpPr>
            <p:cNvPr id="9" name="组合 8"/>
            <p:cNvGrpSpPr/>
            <p:nvPr/>
          </p:nvGrpSpPr>
          <p:grpSpPr>
            <a:xfrm>
              <a:off x="6227909" y="5744636"/>
              <a:ext cx="1074637" cy="1113364"/>
              <a:chOff x="6227909" y="5744636"/>
              <a:chExt cx="1074637" cy="1113364"/>
            </a:xfrm>
            <a:grpFill/>
          </p:grpSpPr>
          <p:sp>
            <p:nvSpPr>
              <p:cNvPr id="142" name="Freeform 141"/>
              <p:cNvSpPr>
                <a:spLocks/>
              </p:cNvSpPr>
              <p:nvPr/>
            </p:nvSpPr>
            <p:spPr bwMode="auto">
              <a:xfrm rot="5400000" flipH="1">
                <a:off x="6524402" y="5448143"/>
                <a:ext cx="481651" cy="1074637"/>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147" name="Rectangle 38"/>
              <p:cNvSpPr>
                <a:spLocks noChangeArrowheads="1"/>
              </p:cNvSpPr>
              <p:nvPr/>
            </p:nvSpPr>
            <p:spPr bwMode="auto">
              <a:xfrm rot="5400000" flipH="1">
                <a:off x="6710769" y="6266223"/>
                <a:ext cx="631713" cy="551841"/>
              </a:xfrm>
              <a:prstGeom prst="rect">
                <a:avLst/>
              </a:pr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154" name="Rectangle 45"/>
            <p:cNvSpPr>
              <a:spLocks noChangeArrowheads="1"/>
            </p:cNvSpPr>
            <p:nvPr/>
          </p:nvSpPr>
          <p:spPr bwMode="auto">
            <a:xfrm rot="5400000" flipH="1">
              <a:off x="5182317" y="4611913"/>
              <a:ext cx="2178318" cy="87132"/>
            </a:xfrm>
            <a:prstGeom prst="rect">
              <a:avLst/>
            </a:pr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155" name="Freeform 46"/>
            <p:cNvSpPr>
              <a:spLocks/>
            </p:cNvSpPr>
            <p:nvPr/>
          </p:nvSpPr>
          <p:spPr bwMode="auto">
            <a:xfrm rot="5400000" flipH="1">
              <a:off x="6269471" y="3170593"/>
              <a:ext cx="355792" cy="435664"/>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156" name="Freeform 47"/>
            <p:cNvSpPr>
              <a:spLocks noEditPoints="1"/>
            </p:cNvSpPr>
            <p:nvPr/>
          </p:nvSpPr>
          <p:spPr bwMode="auto">
            <a:xfrm rot="5400000" flipH="1">
              <a:off x="7013730" y="2638532"/>
              <a:ext cx="527637" cy="1224699"/>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18" name="组合 17"/>
          <p:cNvGrpSpPr/>
          <p:nvPr/>
        </p:nvGrpSpPr>
        <p:grpSpPr>
          <a:xfrm>
            <a:off x="5830972" y="1600200"/>
            <a:ext cx="2057299" cy="5257800"/>
            <a:chOff x="5830972" y="1600200"/>
            <a:chExt cx="2057299" cy="5257800"/>
          </a:xfrm>
          <a:solidFill>
            <a:srgbClr val="2C6891"/>
          </a:solidFill>
        </p:grpSpPr>
        <p:grpSp>
          <p:nvGrpSpPr>
            <p:cNvPr id="17" name="组合 16"/>
            <p:cNvGrpSpPr/>
            <p:nvPr/>
          </p:nvGrpSpPr>
          <p:grpSpPr>
            <a:xfrm>
              <a:off x="5830972" y="2239966"/>
              <a:ext cx="546999" cy="4618034"/>
              <a:chOff x="5830972" y="2239966"/>
              <a:chExt cx="546999" cy="4618034"/>
            </a:xfrm>
            <a:grpFill/>
          </p:grpSpPr>
          <p:grpSp>
            <p:nvGrpSpPr>
              <p:cNvPr id="8" name="组合 7"/>
              <p:cNvGrpSpPr/>
              <p:nvPr/>
            </p:nvGrpSpPr>
            <p:grpSpPr>
              <a:xfrm>
                <a:off x="5830972" y="5756738"/>
                <a:ext cx="546999" cy="1101262"/>
                <a:chOff x="5830972" y="5756738"/>
                <a:chExt cx="546999" cy="1101262"/>
              </a:xfrm>
              <a:grpFill/>
            </p:grpSpPr>
            <p:sp>
              <p:nvSpPr>
                <p:cNvPr id="143" name="Freeform 142"/>
                <p:cNvSpPr>
                  <a:spLocks/>
                </p:cNvSpPr>
                <p:nvPr/>
              </p:nvSpPr>
              <p:spPr bwMode="auto">
                <a:xfrm rot="5400000" flipH="1">
                  <a:off x="5869697" y="5718013"/>
                  <a:ext cx="469549" cy="546999"/>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148" name="Rectangle 39"/>
                <p:cNvSpPr>
                  <a:spLocks noChangeArrowheads="1"/>
                </p:cNvSpPr>
                <p:nvPr/>
              </p:nvSpPr>
              <p:spPr bwMode="auto">
                <a:xfrm rot="5400000" flipH="1">
                  <a:off x="5788615" y="6268644"/>
                  <a:ext cx="631713" cy="546999"/>
                </a:xfrm>
                <a:prstGeom prst="rect">
                  <a:avLst/>
                </a:pr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157" name="Rectangle 48"/>
              <p:cNvSpPr>
                <a:spLocks noChangeArrowheads="1"/>
              </p:cNvSpPr>
              <p:nvPr/>
            </p:nvSpPr>
            <p:spPr bwMode="auto">
              <a:xfrm rot="5400000" flipH="1">
                <a:off x="4340034" y="3955997"/>
                <a:ext cx="3516773" cy="84712"/>
              </a:xfrm>
              <a:prstGeom prst="rect">
                <a:avLst/>
              </a:pr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158" name="Freeform 49"/>
            <p:cNvSpPr>
              <a:spLocks noEditPoints="1"/>
            </p:cNvSpPr>
            <p:nvPr/>
          </p:nvSpPr>
          <p:spPr bwMode="auto">
            <a:xfrm rot="5400000" flipH="1">
              <a:off x="6961276" y="1205682"/>
              <a:ext cx="532477" cy="1321513"/>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159" name="Freeform 50"/>
            <p:cNvSpPr>
              <a:spLocks/>
            </p:cNvSpPr>
            <p:nvPr/>
          </p:nvSpPr>
          <p:spPr bwMode="auto">
            <a:xfrm rot="5400000" flipH="1">
              <a:off x="6103261" y="1776470"/>
              <a:ext cx="416300" cy="510694"/>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168" name="TextBox 167"/>
          <p:cNvSpPr txBox="1"/>
          <p:nvPr/>
        </p:nvSpPr>
        <p:spPr>
          <a:xfrm>
            <a:off x="8049760" y="4274088"/>
            <a:ext cx="4046440" cy="738664"/>
          </a:xfrm>
          <a:prstGeom prst="rect">
            <a:avLst/>
          </a:prstGeom>
          <a:noFill/>
        </p:spPr>
        <p:txBody>
          <a:bodyPr wrap="square" rtlCol="0">
            <a:spAutoFit/>
          </a:bodyPr>
          <a:lstStyle/>
          <a:p>
            <a:r>
              <a:rPr lang="zh-CN" altLang="en-US" sz="1400" b="1" dirty="0">
                <a:solidFill>
                  <a:srgbClr val="3A8BC1"/>
                </a:solidFill>
                <a:latin typeface="+mn-ea"/>
                <a:cs typeface="Open Sans" panose="020B0606030504020204" pitchFamily="34" charset="0"/>
              </a:rPr>
              <a:t>票交</a:t>
            </a:r>
            <a:r>
              <a:rPr lang="zh-CN" altLang="en-US" sz="1400" b="1" dirty="0" smtClean="0">
                <a:solidFill>
                  <a:srgbClr val="3A8BC1"/>
                </a:solidFill>
                <a:latin typeface="+mn-ea"/>
                <a:cs typeface="Open Sans" panose="020B0606030504020204" pitchFamily="34" charset="0"/>
              </a:rPr>
              <a:t>系统涉及大额资金交易，测试要求严格</a:t>
            </a:r>
            <a:endParaRPr lang="en-US" sz="1400" b="1" dirty="0" smtClean="0">
              <a:solidFill>
                <a:srgbClr val="3A8BC1"/>
              </a:solidFill>
              <a:latin typeface="+mn-ea"/>
              <a:cs typeface="Open Sans" panose="020B0606030504020204" pitchFamily="34" charset="0"/>
            </a:endParaRPr>
          </a:p>
          <a:p>
            <a:r>
              <a:rPr lang="zh-CN" altLang="en-US" sz="1400" dirty="0" smtClean="0">
                <a:solidFill>
                  <a:schemeClr val="bg1">
                    <a:lumMod val="50000"/>
                  </a:schemeClr>
                </a:solidFill>
                <a:latin typeface="+mn-ea"/>
                <a:cs typeface="Open Sans" panose="020B0606030504020204" pitchFamily="34" charset="0"/>
              </a:rPr>
              <a:t>第三方优质的测试工具可以公正、专业并且高效的协助</a:t>
            </a:r>
            <a:r>
              <a:rPr lang="zh-CN" altLang="en-US" sz="1400" dirty="0">
                <a:solidFill>
                  <a:schemeClr val="bg1">
                    <a:lumMod val="50000"/>
                  </a:schemeClr>
                </a:solidFill>
                <a:latin typeface="+mn-ea"/>
                <a:cs typeface="Open Sans" panose="020B0606030504020204" pitchFamily="34" charset="0"/>
              </a:rPr>
              <a:t>测试</a:t>
            </a:r>
            <a:endParaRPr lang="en-US" sz="1400" dirty="0">
              <a:solidFill>
                <a:schemeClr val="bg1">
                  <a:lumMod val="50000"/>
                </a:schemeClr>
              </a:solidFill>
              <a:latin typeface="+mn-ea"/>
              <a:cs typeface="Open Sans" panose="020B0606030504020204" pitchFamily="34" charset="0"/>
            </a:endParaRPr>
          </a:p>
        </p:txBody>
      </p:sp>
      <p:sp>
        <p:nvSpPr>
          <p:cNvPr id="169" name="TextBox 168"/>
          <p:cNvSpPr txBox="1"/>
          <p:nvPr/>
        </p:nvSpPr>
        <p:spPr>
          <a:xfrm>
            <a:off x="8018560" y="2821482"/>
            <a:ext cx="3919440" cy="738664"/>
          </a:xfrm>
          <a:prstGeom prst="rect">
            <a:avLst/>
          </a:prstGeom>
          <a:noFill/>
        </p:spPr>
        <p:txBody>
          <a:bodyPr wrap="square" rtlCol="0">
            <a:spAutoFit/>
          </a:bodyPr>
          <a:lstStyle/>
          <a:p>
            <a:r>
              <a:rPr lang="zh-CN" altLang="en-US" sz="1400" b="1" dirty="0" smtClean="0">
                <a:solidFill>
                  <a:srgbClr val="3A8BC1"/>
                </a:solidFill>
                <a:latin typeface="+mn-ea"/>
                <a:cs typeface="Open Sans" panose="020B0606030504020204" pitchFamily="34" charset="0"/>
              </a:rPr>
              <a:t>挡板的缺陷</a:t>
            </a:r>
            <a:endParaRPr lang="en-US" sz="1400" b="1" dirty="0" smtClean="0">
              <a:solidFill>
                <a:srgbClr val="3A8BC1"/>
              </a:solidFill>
              <a:latin typeface="+mn-ea"/>
              <a:cs typeface="Open Sans" panose="020B0606030504020204" pitchFamily="34" charset="0"/>
            </a:endParaRPr>
          </a:p>
          <a:p>
            <a:r>
              <a:rPr lang="zh-CN" altLang="en-US" sz="1400" dirty="0" smtClean="0">
                <a:solidFill>
                  <a:schemeClr val="bg1">
                    <a:lumMod val="50000"/>
                  </a:schemeClr>
                </a:solidFill>
                <a:latin typeface="+mn-ea"/>
                <a:cs typeface="Open Sans" panose="020B0606030504020204" pitchFamily="34" charset="0"/>
              </a:rPr>
              <a:t>普通挡板只能测试报文通信上的问题，测试并不全面，难以协助进行业务测试</a:t>
            </a:r>
            <a:endParaRPr lang="en-US" sz="1400" dirty="0">
              <a:solidFill>
                <a:schemeClr val="bg1">
                  <a:lumMod val="50000"/>
                </a:schemeClr>
              </a:solidFill>
              <a:latin typeface="+mn-ea"/>
              <a:cs typeface="Open Sans" panose="020B0606030504020204" pitchFamily="34" charset="0"/>
            </a:endParaRPr>
          </a:p>
        </p:txBody>
      </p:sp>
      <p:sp>
        <p:nvSpPr>
          <p:cNvPr id="170" name="TextBox 169"/>
          <p:cNvSpPr txBox="1"/>
          <p:nvPr/>
        </p:nvSpPr>
        <p:spPr>
          <a:xfrm>
            <a:off x="265141" y="3576355"/>
            <a:ext cx="3919441" cy="738664"/>
          </a:xfrm>
          <a:prstGeom prst="rect">
            <a:avLst/>
          </a:prstGeom>
          <a:noFill/>
        </p:spPr>
        <p:txBody>
          <a:bodyPr wrap="square" rtlCol="0">
            <a:spAutoFit/>
          </a:bodyPr>
          <a:lstStyle/>
          <a:p>
            <a:pPr algn="r"/>
            <a:r>
              <a:rPr lang="zh-CN" altLang="en-US" sz="1400" b="1" dirty="0" smtClean="0">
                <a:solidFill>
                  <a:srgbClr val="3A8BC1"/>
                </a:solidFill>
                <a:latin typeface="+mn-ea"/>
                <a:cs typeface="Open Sans" panose="020B0606030504020204" pitchFamily="34" charset="0"/>
              </a:rPr>
              <a:t>票交系统的业务复杂</a:t>
            </a:r>
            <a:endParaRPr lang="en-US" sz="1400" b="1" dirty="0" smtClean="0">
              <a:solidFill>
                <a:srgbClr val="3A8BC1"/>
              </a:solidFill>
              <a:latin typeface="+mn-ea"/>
              <a:cs typeface="Open Sans" panose="020B0606030504020204" pitchFamily="34" charset="0"/>
            </a:endParaRPr>
          </a:p>
          <a:p>
            <a:pPr algn="r"/>
            <a:r>
              <a:rPr lang="zh-CN" altLang="en-US" sz="1400" dirty="0" smtClean="0">
                <a:solidFill>
                  <a:schemeClr val="bg1">
                    <a:lumMod val="50000"/>
                  </a:schemeClr>
                </a:solidFill>
                <a:latin typeface="+mn-ea"/>
                <a:cs typeface="Open Sans" panose="020B0606030504020204" pitchFamily="34" charset="0"/>
              </a:rPr>
              <a:t>票交系统中各个业务的关联性强，各种场景模拟起来具有一定的难度</a:t>
            </a:r>
            <a:endParaRPr lang="en-US" altLang="zh-CN" sz="1400" dirty="0" smtClean="0">
              <a:solidFill>
                <a:schemeClr val="bg1">
                  <a:lumMod val="50000"/>
                </a:schemeClr>
              </a:solidFill>
              <a:latin typeface="+mn-ea"/>
              <a:cs typeface="Open Sans" panose="020B0606030504020204" pitchFamily="34" charset="0"/>
            </a:endParaRPr>
          </a:p>
        </p:txBody>
      </p:sp>
      <p:sp>
        <p:nvSpPr>
          <p:cNvPr id="171" name="TextBox 170"/>
          <p:cNvSpPr txBox="1"/>
          <p:nvPr/>
        </p:nvSpPr>
        <p:spPr>
          <a:xfrm>
            <a:off x="647700" y="2186410"/>
            <a:ext cx="3537138" cy="738664"/>
          </a:xfrm>
          <a:prstGeom prst="rect">
            <a:avLst/>
          </a:prstGeom>
          <a:noFill/>
        </p:spPr>
        <p:txBody>
          <a:bodyPr wrap="square" rtlCol="0">
            <a:spAutoFit/>
          </a:bodyPr>
          <a:lstStyle/>
          <a:p>
            <a:pPr algn="r"/>
            <a:r>
              <a:rPr lang="zh-CN" altLang="en-US" sz="1400" b="1" dirty="0" smtClean="0">
                <a:solidFill>
                  <a:srgbClr val="3A8BC1"/>
                </a:solidFill>
                <a:latin typeface="+mn-ea"/>
                <a:cs typeface="Open Sans" panose="020B0606030504020204" pitchFamily="34" charset="0"/>
              </a:rPr>
              <a:t>联调中缺少对手行</a:t>
            </a:r>
          </a:p>
          <a:p>
            <a:pPr algn="r"/>
            <a:r>
              <a:rPr lang="zh-CN" altLang="en-US" sz="1400" dirty="0">
                <a:solidFill>
                  <a:schemeClr val="bg1">
                    <a:lumMod val="50000"/>
                  </a:schemeClr>
                </a:solidFill>
                <a:latin typeface="+mn-ea"/>
                <a:cs typeface="Open Sans" panose="020B0606030504020204" pitchFamily="34" charset="0"/>
              </a:rPr>
              <a:t>票</a:t>
            </a:r>
            <a:r>
              <a:rPr lang="zh-CN" altLang="en-US" sz="1400" dirty="0" smtClean="0">
                <a:solidFill>
                  <a:schemeClr val="bg1">
                    <a:lumMod val="50000"/>
                  </a:schemeClr>
                </a:solidFill>
                <a:latin typeface="+mn-ea"/>
                <a:cs typeface="Open Sans" panose="020B0606030504020204" pitchFamily="34" charset="0"/>
              </a:rPr>
              <a:t>交系统由间联改成直连所有银行都需要接入，</a:t>
            </a:r>
            <a:r>
              <a:rPr lang="zh-CN" altLang="en-US" sz="1400" dirty="0">
                <a:solidFill>
                  <a:schemeClr val="bg1">
                    <a:lumMod val="50000"/>
                  </a:schemeClr>
                </a:solidFill>
                <a:latin typeface="+mn-ea"/>
                <a:cs typeface="Open Sans" panose="020B0606030504020204" pitchFamily="34" charset="0"/>
              </a:rPr>
              <a:t>难找对手行</a:t>
            </a:r>
            <a:endParaRPr lang="en-US" sz="1400" dirty="0">
              <a:solidFill>
                <a:schemeClr val="bg1">
                  <a:lumMod val="50000"/>
                </a:schemeClr>
              </a:solidFill>
              <a:latin typeface="+mn-ea"/>
              <a:cs typeface="Open Sans" panose="020B0606030504020204" pitchFamily="34" charset="0"/>
            </a:endParaRPr>
          </a:p>
        </p:txBody>
      </p:sp>
      <p:sp>
        <p:nvSpPr>
          <p:cNvPr id="173" name="TextBox 172"/>
          <p:cNvSpPr txBox="1"/>
          <p:nvPr/>
        </p:nvSpPr>
        <p:spPr>
          <a:xfrm>
            <a:off x="8049760" y="1422746"/>
            <a:ext cx="4046440" cy="738664"/>
          </a:xfrm>
          <a:prstGeom prst="rect">
            <a:avLst/>
          </a:prstGeom>
          <a:noFill/>
        </p:spPr>
        <p:txBody>
          <a:bodyPr wrap="square" rtlCol="0">
            <a:spAutoFit/>
          </a:bodyPr>
          <a:lstStyle/>
          <a:p>
            <a:r>
              <a:rPr lang="zh-CN" altLang="en-US" sz="1400" b="1" dirty="0" smtClean="0">
                <a:solidFill>
                  <a:srgbClr val="3A8BC1"/>
                </a:solidFill>
                <a:latin typeface="+mn-ea"/>
                <a:cs typeface="Open Sans" panose="020B0606030504020204" pitchFamily="34" charset="0"/>
              </a:rPr>
              <a:t>各个银行开发进度不同</a:t>
            </a:r>
            <a:endParaRPr lang="en-US" altLang="zh-CN" sz="1400" b="1" dirty="0">
              <a:solidFill>
                <a:srgbClr val="3A8BC1"/>
              </a:solidFill>
              <a:latin typeface="+mn-ea"/>
              <a:cs typeface="Open Sans" panose="020B0606030504020204" pitchFamily="34" charset="0"/>
            </a:endParaRPr>
          </a:p>
          <a:p>
            <a:r>
              <a:rPr lang="zh-CN" altLang="en-US" sz="1400" dirty="0" smtClean="0">
                <a:solidFill>
                  <a:schemeClr val="bg1">
                    <a:lumMod val="50000"/>
                  </a:schemeClr>
                </a:solidFill>
                <a:latin typeface="+mn-ea"/>
                <a:cs typeface="Open Sans" panose="020B0606030504020204" pitchFamily="34" charset="0"/>
              </a:rPr>
              <a:t>所有</a:t>
            </a:r>
            <a:r>
              <a:rPr lang="zh-CN" altLang="en-US" sz="1400" dirty="0">
                <a:solidFill>
                  <a:schemeClr val="bg1">
                    <a:lumMod val="50000"/>
                  </a:schemeClr>
                </a:solidFill>
                <a:latin typeface="+mn-ea"/>
                <a:cs typeface="Open Sans" panose="020B0606030504020204" pitchFamily="34" charset="0"/>
              </a:rPr>
              <a:t>银行都需</a:t>
            </a:r>
            <a:r>
              <a:rPr lang="zh-CN" altLang="en-US" sz="1400" dirty="0" smtClean="0">
                <a:solidFill>
                  <a:schemeClr val="bg1">
                    <a:lumMod val="50000"/>
                  </a:schemeClr>
                </a:solidFill>
                <a:latin typeface="+mn-ea"/>
                <a:cs typeface="Open Sans" panose="020B0606030504020204" pitchFamily="34" charset="0"/>
              </a:rPr>
              <a:t>上线，对手行的系统也在开发中，双方进度不同，无法</a:t>
            </a:r>
            <a:r>
              <a:rPr lang="zh-CN" altLang="en-US" sz="1400" dirty="0">
                <a:solidFill>
                  <a:schemeClr val="bg1">
                    <a:lumMod val="50000"/>
                  </a:schemeClr>
                </a:solidFill>
                <a:latin typeface="+mn-ea"/>
                <a:cs typeface="Open Sans" panose="020B0606030504020204" pitchFamily="34" charset="0"/>
              </a:rPr>
              <a:t>实现全方位的</a:t>
            </a:r>
            <a:r>
              <a:rPr lang="zh-CN" altLang="en-US" sz="1400" dirty="0" smtClean="0">
                <a:solidFill>
                  <a:schemeClr val="bg1">
                    <a:lumMod val="50000"/>
                  </a:schemeClr>
                </a:solidFill>
                <a:latin typeface="+mn-ea"/>
                <a:cs typeface="Open Sans" panose="020B0606030504020204" pitchFamily="34" charset="0"/>
              </a:rPr>
              <a:t>测试</a:t>
            </a:r>
            <a:endParaRPr lang="en-US" altLang="zh-CN" sz="1400" dirty="0">
              <a:solidFill>
                <a:schemeClr val="bg1">
                  <a:lumMod val="50000"/>
                </a:schemeClr>
              </a:solidFill>
              <a:latin typeface="+mn-ea"/>
              <a:cs typeface="Open Sans" panose="020B0606030504020204" pitchFamily="34" charset="0"/>
            </a:endParaRPr>
          </a:p>
        </p:txBody>
      </p:sp>
      <p:sp>
        <p:nvSpPr>
          <p:cNvPr id="174" name="TextBox 173"/>
          <p:cNvSpPr txBox="1"/>
          <p:nvPr/>
        </p:nvSpPr>
        <p:spPr>
          <a:xfrm>
            <a:off x="7414305" y="1720562"/>
            <a:ext cx="405880" cy="307777"/>
          </a:xfrm>
          <a:prstGeom prst="rect">
            <a:avLst/>
          </a:prstGeom>
          <a:noFill/>
        </p:spPr>
        <p:txBody>
          <a:bodyPr wrap="none" rtlCol="0">
            <a:spAutoFit/>
          </a:bodyPr>
          <a:lstStyle/>
          <a:p>
            <a:r>
              <a:rPr lang="en-US" sz="1400" b="1" dirty="0">
                <a:solidFill>
                  <a:schemeClr val="bg1">
                    <a:lumMod val="50000"/>
                  </a:schemeClr>
                </a:solidFill>
                <a:latin typeface="+mn-ea"/>
                <a:cs typeface="Open Sans" panose="020B0606030504020204" pitchFamily="34" charset="0"/>
              </a:rPr>
              <a:t>03</a:t>
            </a:r>
          </a:p>
        </p:txBody>
      </p:sp>
      <p:sp>
        <p:nvSpPr>
          <p:cNvPr id="175" name="TextBox 174"/>
          <p:cNvSpPr txBox="1"/>
          <p:nvPr/>
        </p:nvSpPr>
        <p:spPr>
          <a:xfrm>
            <a:off x="7414305" y="3108779"/>
            <a:ext cx="405880" cy="307777"/>
          </a:xfrm>
          <a:prstGeom prst="rect">
            <a:avLst/>
          </a:prstGeom>
          <a:noFill/>
        </p:spPr>
        <p:txBody>
          <a:bodyPr wrap="none" rtlCol="0">
            <a:spAutoFit/>
          </a:bodyPr>
          <a:lstStyle/>
          <a:p>
            <a:r>
              <a:rPr lang="en-US" sz="1400" b="1" dirty="0">
                <a:solidFill>
                  <a:schemeClr val="bg1">
                    <a:lumMod val="50000"/>
                  </a:schemeClr>
                </a:solidFill>
                <a:latin typeface="+mn-ea"/>
                <a:cs typeface="Open Sans" panose="020B0606030504020204" pitchFamily="34" charset="0"/>
              </a:rPr>
              <a:t>04</a:t>
            </a:r>
          </a:p>
        </p:txBody>
      </p:sp>
      <p:sp>
        <p:nvSpPr>
          <p:cNvPr id="176" name="TextBox 175"/>
          <p:cNvSpPr txBox="1"/>
          <p:nvPr/>
        </p:nvSpPr>
        <p:spPr>
          <a:xfrm>
            <a:off x="7414305" y="4464227"/>
            <a:ext cx="405880" cy="307777"/>
          </a:xfrm>
          <a:prstGeom prst="rect">
            <a:avLst/>
          </a:prstGeom>
          <a:noFill/>
        </p:spPr>
        <p:txBody>
          <a:bodyPr wrap="none" rtlCol="0">
            <a:spAutoFit/>
          </a:bodyPr>
          <a:lstStyle/>
          <a:p>
            <a:r>
              <a:rPr lang="en-US" sz="1400" b="1" dirty="0">
                <a:solidFill>
                  <a:schemeClr val="bg1">
                    <a:lumMod val="50000"/>
                  </a:schemeClr>
                </a:solidFill>
                <a:latin typeface="+mn-ea"/>
                <a:cs typeface="Open Sans" panose="020B0606030504020204" pitchFamily="34" charset="0"/>
              </a:rPr>
              <a:t>05</a:t>
            </a:r>
          </a:p>
        </p:txBody>
      </p:sp>
      <p:grpSp>
        <p:nvGrpSpPr>
          <p:cNvPr id="25" name="组合 24"/>
          <p:cNvGrpSpPr/>
          <p:nvPr/>
        </p:nvGrpSpPr>
        <p:grpSpPr>
          <a:xfrm>
            <a:off x="4304604" y="2313410"/>
            <a:ext cx="1676429" cy="4544590"/>
            <a:chOff x="4304604" y="2313410"/>
            <a:chExt cx="1676429" cy="4544590"/>
          </a:xfrm>
        </p:grpSpPr>
        <p:grpSp>
          <p:nvGrpSpPr>
            <p:cNvPr id="16" name="组合 15"/>
            <p:cNvGrpSpPr/>
            <p:nvPr/>
          </p:nvGrpSpPr>
          <p:grpSpPr>
            <a:xfrm>
              <a:off x="4304604" y="2313410"/>
              <a:ext cx="1676429" cy="4544590"/>
              <a:chOff x="4304604" y="2313410"/>
              <a:chExt cx="1676429" cy="4544590"/>
            </a:xfrm>
            <a:solidFill>
              <a:srgbClr val="3A8BC1"/>
            </a:solidFill>
          </p:grpSpPr>
          <p:grpSp>
            <p:nvGrpSpPr>
              <p:cNvPr id="15" name="组合 14"/>
              <p:cNvGrpSpPr/>
              <p:nvPr/>
            </p:nvGrpSpPr>
            <p:grpSpPr>
              <a:xfrm>
                <a:off x="4896716" y="2524774"/>
                <a:ext cx="1084317" cy="4333226"/>
                <a:chOff x="4896716" y="2524774"/>
                <a:chExt cx="1084317" cy="4333226"/>
              </a:xfrm>
              <a:grpFill/>
            </p:grpSpPr>
            <p:sp>
              <p:nvSpPr>
                <p:cNvPr id="160" name="Freeform 51"/>
                <p:cNvSpPr>
                  <a:spLocks/>
                </p:cNvSpPr>
                <p:nvPr/>
              </p:nvSpPr>
              <p:spPr bwMode="auto">
                <a:xfrm rot="5400000" flipH="1">
                  <a:off x="5572868" y="2469106"/>
                  <a:ext cx="348531" cy="459867"/>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nvGrpSpPr>
                <p:cNvPr id="14" name="组合 13"/>
                <p:cNvGrpSpPr/>
                <p:nvPr/>
              </p:nvGrpSpPr>
              <p:grpSpPr>
                <a:xfrm>
                  <a:off x="4896716" y="2871678"/>
                  <a:ext cx="1084317" cy="3986322"/>
                  <a:chOff x="4896716" y="2871678"/>
                  <a:chExt cx="1084317" cy="3986322"/>
                </a:xfrm>
                <a:grpFill/>
              </p:grpSpPr>
              <p:grpSp>
                <p:nvGrpSpPr>
                  <p:cNvPr id="5" name="组合 4"/>
                  <p:cNvGrpSpPr/>
                  <p:nvPr/>
                </p:nvGrpSpPr>
                <p:grpSpPr>
                  <a:xfrm>
                    <a:off x="4896716" y="5744636"/>
                    <a:ext cx="1072216" cy="1113364"/>
                    <a:chOff x="4896716" y="5744636"/>
                    <a:chExt cx="1072216" cy="1113364"/>
                  </a:xfrm>
                  <a:grpFill/>
                </p:grpSpPr>
                <p:sp>
                  <p:nvSpPr>
                    <p:cNvPr id="144" name="Freeform 143"/>
                    <p:cNvSpPr>
                      <a:spLocks/>
                    </p:cNvSpPr>
                    <p:nvPr/>
                  </p:nvSpPr>
                  <p:spPr bwMode="auto">
                    <a:xfrm rot="5400000" flipH="1">
                      <a:off x="5191998" y="5449354"/>
                      <a:ext cx="481651" cy="1072216"/>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149" name="Rectangle 40"/>
                    <p:cNvSpPr>
                      <a:spLocks noChangeArrowheads="1"/>
                    </p:cNvSpPr>
                    <p:nvPr/>
                  </p:nvSpPr>
                  <p:spPr bwMode="auto">
                    <a:xfrm rot="5400000" flipH="1">
                      <a:off x="4855570" y="6267434"/>
                      <a:ext cx="636553" cy="544579"/>
                    </a:xfrm>
                    <a:prstGeom prst="rect">
                      <a:avLst/>
                    </a:pr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161" name="Freeform 52"/>
                  <p:cNvSpPr>
                    <a:spLocks/>
                  </p:cNvSpPr>
                  <p:nvPr/>
                </p:nvSpPr>
                <p:spPr bwMode="auto">
                  <a:xfrm rot="5400000" flipH="1">
                    <a:off x="4496146" y="4259751"/>
                    <a:ext cx="2872959" cy="96814"/>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grpSp>
          <p:sp>
            <p:nvSpPr>
              <p:cNvPr id="162" name="Freeform 53"/>
              <p:cNvSpPr>
                <a:spLocks noEditPoints="1"/>
              </p:cNvSpPr>
              <p:nvPr/>
            </p:nvSpPr>
            <p:spPr bwMode="auto">
              <a:xfrm rot="5400000" flipH="1">
                <a:off x="4644663" y="1973351"/>
                <a:ext cx="532477" cy="1212596"/>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177" name="TextBox 176"/>
            <p:cNvSpPr txBox="1"/>
            <p:nvPr/>
          </p:nvSpPr>
          <p:spPr>
            <a:xfrm>
              <a:off x="4374169" y="2420192"/>
              <a:ext cx="405880" cy="307777"/>
            </a:xfrm>
            <a:prstGeom prst="rect">
              <a:avLst/>
            </a:prstGeom>
            <a:noFill/>
          </p:spPr>
          <p:txBody>
            <a:bodyPr wrap="none" rtlCol="0">
              <a:spAutoFit/>
            </a:bodyPr>
            <a:lstStyle/>
            <a:p>
              <a:r>
                <a:rPr lang="en-US" sz="1400" b="1" dirty="0">
                  <a:solidFill>
                    <a:schemeClr val="bg1">
                      <a:lumMod val="50000"/>
                    </a:schemeClr>
                  </a:solidFill>
                  <a:latin typeface="+mn-ea"/>
                  <a:cs typeface="Open Sans" panose="020B0606030504020204" pitchFamily="34" charset="0"/>
                </a:rPr>
                <a:t>02</a:t>
              </a:r>
            </a:p>
          </p:txBody>
        </p:sp>
      </p:grpSp>
      <p:grpSp>
        <p:nvGrpSpPr>
          <p:cNvPr id="24" name="组合 23"/>
          <p:cNvGrpSpPr/>
          <p:nvPr/>
        </p:nvGrpSpPr>
        <p:grpSpPr>
          <a:xfrm>
            <a:off x="3960039" y="3681704"/>
            <a:ext cx="1853991" cy="3176297"/>
            <a:chOff x="3960039" y="3681704"/>
            <a:chExt cx="1853991" cy="3176297"/>
          </a:xfrm>
        </p:grpSpPr>
        <p:grpSp>
          <p:nvGrpSpPr>
            <p:cNvPr id="13" name="组合 12"/>
            <p:cNvGrpSpPr/>
            <p:nvPr/>
          </p:nvGrpSpPr>
          <p:grpSpPr>
            <a:xfrm>
              <a:off x="3960039" y="3681704"/>
              <a:ext cx="1853991" cy="3176297"/>
              <a:chOff x="3960039" y="3681704"/>
              <a:chExt cx="1853991" cy="3176297"/>
            </a:xfrm>
            <a:solidFill>
              <a:srgbClr val="2C6891"/>
            </a:solidFill>
          </p:grpSpPr>
          <p:grpSp>
            <p:nvGrpSpPr>
              <p:cNvPr id="12" name="组合 11"/>
              <p:cNvGrpSpPr/>
              <p:nvPr/>
            </p:nvGrpSpPr>
            <p:grpSpPr>
              <a:xfrm>
                <a:off x="3960039" y="3893067"/>
                <a:ext cx="1853991" cy="2964934"/>
                <a:chOff x="3960039" y="3893067"/>
                <a:chExt cx="1853991" cy="2964934"/>
              </a:xfrm>
              <a:grpFill/>
            </p:grpSpPr>
            <p:sp>
              <p:nvSpPr>
                <p:cNvPr id="163" name="Freeform 54"/>
                <p:cNvSpPr>
                  <a:spLocks/>
                </p:cNvSpPr>
                <p:nvPr/>
              </p:nvSpPr>
              <p:spPr bwMode="auto">
                <a:xfrm rot="5400000" flipH="1">
                  <a:off x="5427982" y="3901539"/>
                  <a:ext cx="394519" cy="377575"/>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nvGrpSpPr>
                <p:cNvPr id="11" name="组合 10"/>
                <p:cNvGrpSpPr/>
                <p:nvPr/>
              </p:nvGrpSpPr>
              <p:grpSpPr>
                <a:xfrm>
                  <a:off x="3960039" y="4287585"/>
                  <a:ext cx="1853991" cy="2570416"/>
                  <a:chOff x="3960039" y="4287585"/>
                  <a:chExt cx="1853991" cy="2570416"/>
                </a:xfrm>
                <a:grpFill/>
              </p:grpSpPr>
              <p:grpSp>
                <p:nvGrpSpPr>
                  <p:cNvPr id="4" name="组合 3"/>
                  <p:cNvGrpSpPr/>
                  <p:nvPr/>
                </p:nvGrpSpPr>
                <p:grpSpPr>
                  <a:xfrm>
                    <a:off x="3960039" y="5739796"/>
                    <a:ext cx="1853990" cy="1118205"/>
                    <a:chOff x="3960039" y="5739796"/>
                    <a:chExt cx="1853990" cy="1118205"/>
                  </a:xfrm>
                  <a:grpFill/>
                </p:grpSpPr>
                <p:sp>
                  <p:nvSpPr>
                    <p:cNvPr id="145" name="Freeform 144"/>
                    <p:cNvSpPr>
                      <a:spLocks/>
                    </p:cNvSpPr>
                    <p:nvPr/>
                  </p:nvSpPr>
                  <p:spPr bwMode="auto">
                    <a:xfrm rot="5400000" flipH="1">
                      <a:off x="4643788" y="5060887"/>
                      <a:ext cx="491332" cy="1849150"/>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150" name="Rectangle 41"/>
                    <p:cNvSpPr>
                      <a:spLocks noChangeArrowheads="1"/>
                    </p:cNvSpPr>
                    <p:nvPr/>
                  </p:nvSpPr>
                  <p:spPr bwMode="auto">
                    <a:xfrm rot="5400000" flipH="1">
                      <a:off x="3924944" y="6266224"/>
                      <a:ext cx="626872" cy="556681"/>
                    </a:xfrm>
                    <a:prstGeom prst="rect">
                      <a:avLst/>
                    </a:pr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164" name="Rectangle 55"/>
                  <p:cNvSpPr>
                    <a:spLocks noChangeArrowheads="1"/>
                  </p:cNvSpPr>
                  <p:nvPr/>
                </p:nvSpPr>
                <p:spPr bwMode="auto">
                  <a:xfrm rot="5400000" flipH="1">
                    <a:off x="5045568" y="4971335"/>
                    <a:ext cx="1452211" cy="84712"/>
                  </a:xfrm>
                  <a:prstGeom prst="rect">
                    <a:avLst/>
                  </a:pr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grpSp>
          <p:sp>
            <p:nvSpPr>
              <p:cNvPr id="165" name="Freeform 56"/>
              <p:cNvSpPr>
                <a:spLocks noEditPoints="1"/>
              </p:cNvSpPr>
              <p:nvPr/>
            </p:nvSpPr>
            <p:spPr bwMode="auto">
              <a:xfrm rot="5400000" flipH="1">
                <a:off x="4609904" y="3387631"/>
                <a:ext cx="532477" cy="1120623"/>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178" name="TextBox 177"/>
            <p:cNvSpPr txBox="1"/>
            <p:nvPr/>
          </p:nvSpPr>
          <p:spPr>
            <a:xfrm>
              <a:off x="4389680" y="3800099"/>
              <a:ext cx="405880" cy="307777"/>
            </a:xfrm>
            <a:prstGeom prst="rect">
              <a:avLst/>
            </a:prstGeom>
            <a:noFill/>
          </p:spPr>
          <p:txBody>
            <a:bodyPr wrap="none" rtlCol="0">
              <a:spAutoFit/>
            </a:bodyPr>
            <a:lstStyle/>
            <a:p>
              <a:r>
                <a:rPr lang="en-US" sz="1400" b="1" dirty="0">
                  <a:solidFill>
                    <a:schemeClr val="bg1">
                      <a:lumMod val="50000"/>
                    </a:schemeClr>
                  </a:solidFill>
                  <a:latin typeface="+mn-ea"/>
                  <a:cs typeface="Open Sans" panose="020B0606030504020204" pitchFamily="34" charset="0"/>
                </a:rPr>
                <a:t>01</a:t>
              </a:r>
            </a:p>
          </p:txBody>
        </p:sp>
      </p:grpSp>
      <p:pic>
        <p:nvPicPr>
          <p:cNvPr id="179" name="Picture 17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446" y="4958023"/>
            <a:ext cx="1942343" cy="1451110"/>
          </a:xfrm>
          <a:prstGeom prst="rect">
            <a:avLst/>
          </a:prstGeom>
        </p:spPr>
      </p:pic>
      <p:sp>
        <p:nvSpPr>
          <p:cNvPr id="23" name="矩形 22"/>
          <p:cNvSpPr/>
          <p:nvPr/>
        </p:nvSpPr>
        <p:spPr>
          <a:xfrm>
            <a:off x="5404245" y="5008928"/>
            <a:ext cx="1429939" cy="91562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3898" y="5292422"/>
            <a:ext cx="1305272" cy="391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5" name="组合 64"/>
          <p:cNvGrpSpPr/>
          <p:nvPr/>
        </p:nvGrpSpPr>
        <p:grpSpPr>
          <a:xfrm>
            <a:off x="935907" y="537556"/>
            <a:ext cx="7142881" cy="693921"/>
            <a:chOff x="935907" y="537556"/>
            <a:chExt cx="7142881" cy="693921"/>
          </a:xfrm>
        </p:grpSpPr>
        <p:sp>
          <p:nvSpPr>
            <p:cNvPr id="66" name="TextBox 49"/>
            <p:cNvSpPr txBox="1"/>
            <p:nvPr/>
          </p:nvSpPr>
          <p:spPr>
            <a:xfrm>
              <a:off x="1065178" y="838036"/>
              <a:ext cx="7013610" cy="393441"/>
            </a:xfrm>
            <a:prstGeom prst="rect">
              <a:avLst/>
            </a:prstGeom>
            <a:noFill/>
          </p:spPr>
          <p:txBody>
            <a:bodyPr wrap="square" rtlCol="0">
              <a:spAutoFit/>
            </a:bodyPr>
            <a:lstStyle/>
            <a:p>
              <a:pPr>
                <a:lnSpc>
                  <a:spcPct val="80000"/>
                </a:lnSpc>
              </a:pPr>
              <a:r>
                <a:rPr lang="zh-CN" altLang="en-US" sz="2400" dirty="0" smtClean="0">
                  <a:solidFill>
                    <a:schemeClr val="tx2"/>
                  </a:solidFill>
                  <a:cs typeface="+mn-ea"/>
                  <a:sym typeface="+mn-lt"/>
                </a:rPr>
                <a:t>联调中可能存在的问题</a:t>
              </a:r>
              <a:endParaRPr lang="en-US" sz="2400" dirty="0">
                <a:solidFill>
                  <a:schemeClr val="tx2"/>
                </a:solidFill>
                <a:cs typeface="+mn-ea"/>
                <a:sym typeface="+mn-lt"/>
              </a:endParaRPr>
            </a:p>
          </p:txBody>
        </p:sp>
        <p:sp>
          <p:nvSpPr>
            <p:cNvPr id="67" name="TextBox 50"/>
            <p:cNvSpPr txBox="1"/>
            <p:nvPr/>
          </p:nvSpPr>
          <p:spPr>
            <a:xfrm>
              <a:off x="1065178" y="537556"/>
              <a:ext cx="4378086" cy="307777"/>
            </a:xfrm>
            <a:prstGeom prst="rect">
              <a:avLst/>
            </a:prstGeom>
            <a:noFill/>
          </p:spPr>
          <p:txBody>
            <a:bodyPr wrap="square" rtlCol="0">
              <a:spAutoFit/>
            </a:bodyPr>
            <a:lstStyle/>
            <a:p>
              <a:r>
                <a:rPr lang="en-US" sz="1400" dirty="0" smtClean="0">
                  <a:solidFill>
                    <a:schemeClr val="accent1"/>
                  </a:solidFill>
                  <a:cs typeface="+mn-ea"/>
                  <a:sym typeface="+mn-lt"/>
                </a:rPr>
                <a:t>T</a:t>
              </a:r>
              <a:r>
                <a:rPr lang="en-US" altLang="zh-CN" sz="1400" dirty="0">
                  <a:solidFill>
                    <a:schemeClr val="accent1"/>
                  </a:solidFill>
                  <a:cs typeface="+mn-ea"/>
                  <a:sym typeface="+mn-lt"/>
                </a:rPr>
                <a:t>he Problems </a:t>
              </a:r>
              <a:r>
                <a:rPr lang="en-US" altLang="zh-CN" sz="1400" dirty="0" smtClean="0">
                  <a:solidFill>
                    <a:schemeClr val="accent1"/>
                  </a:solidFill>
                  <a:cs typeface="+mn-ea"/>
                  <a:sym typeface="+mn-lt"/>
                </a:rPr>
                <a:t>In </a:t>
              </a:r>
              <a:r>
                <a:rPr lang="en-US" altLang="zh-CN" sz="1400" dirty="0">
                  <a:solidFill>
                    <a:schemeClr val="accent1"/>
                  </a:solidFill>
                  <a:cs typeface="+mn-ea"/>
                  <a:sym typeface="+mn-lt"/>
                </a:rPr>
                <a:t>Joint debugging</a:t>
              </a:r>
              <a:endParaRPr lang="en-US" sz="1400" dirty="0">
                <a:solidFill>
                  <a:schemeClr val="accent1"/>
                </a:solidFill>
                <a:cs typeface="+mn-ea"/>
                <a:sym typeface="+mn-lt"/>
              </a:endParaRPr>
            </a:p>
          </p:txBody>
        </p:sp>
        <p:sp>
          <p:nvSpPr>
            <p:cNvPr id="68" name="Rectangle 51"/>
            <p:cNvSpPr/>
            <p:nvPr/>
          </p:nvSpPr>
          <p:spPr>
            <a:xfrm>
              <a:off x="935907" y="559459"/>
              <a:ext cx="70970" cy="62805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pic>
        <p:nvPicPr>
          <p:cNvPr id="63" name="图片 3079" descr="未标题-1"/>
          <p:cNvPicPr>
            <a:picLocks noChangeAspect="1" noChangeArrowheads="1"/>
          </p:cNvPicPr>
          <p:nvPr/>
        </p:nvPicPr>
        <p:blipFill>
          <a:blip r:embed="rId5" cstate="print"/>
          <a:srcRect/>
          <a:stretch>
            <a:fillRect/>
          </a:stretch>
        </p:blipFill>
        <p:spPr bwMode="auto">
          <a:xfrm>
            <a:off x="10458040" y="6192021"/>
            <a:ext cx="1500198" cy="477575"/>
          </a:xfrm>
          <a:prstGeom prst="rect">
            <a:avLst/>
          </a:prstGeom>
          <a:noFill/>
          <a:ln w="9525">
            <a:noFill/>
            <a:miter lim="800000"/>
            <a:headEnd/>
            <a:tailEnd/>
          </a:ln>
        </p:spPr>
      </p:pic>
    </p:spTree>
    <p:extLst>
      <p:ext uri="{BB962C8B-B14F-4D97-AF65-F5344CB8AC3E}">
        <p14:creationId xmlns:p14="http://schemas.microsoft.com/office/powerpoint/2010/main" val="16603601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f450b0d4963ece9be7ae7f3cbf6a74776566f6cf">
  <a:themeElements>
    <a:clrScheme name="自定义 902">
      <a:dk1>
        <a:srgbClr val="4B5050"/>
      </a:dk1>
      <a:lt1>
        <a:srgbClr val="FFFFFF"/>
      </a:lt1>
      <a:dk2>
        <a:srgbClr val="4B5050"/>
      </a:dk2>
      <a:lt2>
        <a:srgbClr val="FFFFFF"/>
      </a:lt2>
      <a:accent1>
        <a:srgbClr val="4B5050"/>
      </a:accent1>
      <a:accent2>
        <a:srgbClr val="19B49B"/>
      </a:accent2>
      <a:accent3>
        <a:srgbClr val="4B5050"/>
      </a:accent3>
      <a:accent4>
        <a:srgbClr val="19B49B"/>
      </a:accent4>
      <a:accent5>
        <a:srgbClr val="4B5050"/>
      </a:accent5>
      <a:accent6>
        <a:srgbClr val="19B49B"/>
      </a:accent6>
      <a:hlink>
        <a:srgbClr val="F33B48"/>
      </a:hlink>
      <a:folHlink>
        <a:srgbClr val="FFC000"/>
      </a:folHlink>
    </a:clrScheme>
    <a:fontScheme name="Temp">
      <a:majorFont>
        <a:latin typeface="Calibri"/>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Theme">
  <a:themeElements>
    <a:clrScheme name="自定义 4">
      <a:dk1>
        <a:srgbClr val="737572"/>
      </a:dk1>
      <a:lt1>
        <a:sysClr val="window" lastClr="FFFFFF"/>
      </a:lt1>
      <a:dk2>
        <a:srgbClr val="445469"/>
      </a:dk2>
      <a:lt2>
        <a:srgbClr val="FFFFFF"/>
      </a:lt2>
      <a:accent1>
        <a:srgbClr val="3A8BC1"/>
      </a:accent1>
      <a:accent2>
        <a:srgbClr val="445469"/>
      </a:accent2>
      <a:accent3>
        <a:srgbClr val="3A8BC1"/>
      </a:accent3>
      <a:accent4>
        <a:srgbClr val="445469"/>
      </a:accent4>
      <a:accent5>
        <a:srgbClr val="3A8BC1"/>
      </a:accent5>
      <a:accent6>
        <a:srgbClr val="445469"/>
      </a:accent6>
      <a:hlink>
        <a:srgbClr val="FF4400"/>
      </a:hlink>
      <a:folHlink>
        <a:srgbClr val="002060"/>
      </a:folHlink>
    </a:clrScheme>
    <a:fontScheme name="自定义 10">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3970</TotalTime>
  <Words>3378</Words>
  <Application>Microsoft Office PowerPoint</Application>
  <PresentationFormat>自定义</PresentationFormat>
  <Paragraphs>333</Paragraphs>
  <Slides>30</Slides>
  <Notes>14</Notes>
  <HiddenSlides>0</HiddenSlides>
  <MMClips>0</MMClips>
  <ScaleCrop>false</ScaleCrop>
  <HeadingPairs>
    <vt:vector size="4" baseType="variant">
      <vt:variant>
        <vt:lpstr>主题</vt:lpstr>
      </vt:variant>
      <vt:variant>
        <vt:i4>2</vt:i4>
      </vt:variant>
      <vt:variant>
        <vt:lpstr>幻灯片标题</vt:lpstr>
      </vt:variant>
      <vt:variant>
        <vt:i4>30</vt:i4>
      </vt:variant>
    </vt:vector>
  </HeadingPairs>
  <TitlesOfParts>
    <vt:vector size="32" baseType="lpstr">
      <vt:lpstr>f450b0d4963ece9be7ae7f3cbf6a74776566f6cf</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Eric羊</dc:creator>
  <cp:lastModifiedBy>gpaybank</cp:lastModifiedBy>
  <cp:revision>441</cp:revision>
  <dcterms:created xsi:type="dcterms:W3CDTF">2016-12-13T08:41:51Z</dcterms:created>
  <dcterms:modified xsi:type="dcterms:W3CDTF">2017-09-20T06:54:05Z</dcterms:modified>
</cp:coreProperties>
</file>